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3"/>
  </p:notesMasterIdLst>
  <p:sldIdLst>
    <p:sldId id="256" r:id="rId2"/>
    <p:sldId id="257" r:id="rId3"/>
    <p:sldId id="288" r:id="rId4"/>
    <p:sldId id="289" r:id="rId5"/>
    <p:sldId id="271" r:id="rId6"/>
    <p:sldId id="290" r:id="rId7"/>
    <p:sldId id="291" r:id="rId8"/>
    <p:sldId id="283" r:id="rId9"/>
    <p:sldId id="325" r:id="rId10"/>
    <p:sldId id="326" r:id="rId11"/>
    <p:sldId id="333" r:id="rId12"/>
    <p:sldId id="270" r:id="rId13"/>
    <p:sldId id="266" r:id="rId14"/>
    <p:sldId id="272" r:id="rId15"/>
    <p:sldId id="286" r:id="rId16"/>
    <p:sldId id="273" r:id="rId17"/>
    <p:sldId id="275" r:id="rId18"/>
    <p:sldId id="269" r:id="rId19"/>
    <p:sldId id="276" r:id="rId20"/>
    <p:sldId id="278" r:id="rId21"/>
    <p:sldId id="284" r:id="rId22"/>
    <p:sldId id="279" r:id="rId23"/>
    <p:sldId id="281" r:id="rId24"/>
    <p:sldId id="282" r:id="rId25"/>
    <p:sldId id="311" r:id="rId26"/>
    <p:sldId id="312" r:id="rId27"/>
    <p:sldId id="313" r:id="rId28"/>
    <p:sldId id="314" r:id="rId29"/>
    <p:sldId id="292" r:id="rId30"/>
    <p:sldId id="293" r:id="rId31"/>
    <p:sldId id="294" r:id="rId32"/>
    <p:sldId id="295" r:id="rId33"/>
    <p:sldId id="296" r:id="rId34"/>
    <p:sldId id="316" r:id="rId35"/>
    <p:sldId id="310" r:id="rId36"/>
    <p:sldId id="322" r:id="rId37"/>
    <p:sldId id="297" r:id="rId38"/>
    <p:sldId id="298" r:id="rId39"/>
    <p:sldId id="299" r:id="rId40"/>
    <p:sldId id="300" r:id="rId41"/>
    <p:sldId id="301" r:id="rId42"/>
    <p:sldId id="323" r:id="rId43"/>
    <p:sldId id="302" r:id="rId44"/>
    <p:sldId id="303" r:id="rId45"/>
    <p:sldId id="304" r:id="rId46"/>
    <p:sldId id="317" r:id="rId47"/>
    <p:sldId id="327" r:id="rId48"/>
    <p:sldId id="324" r:id="rId49"/>
    <p:sldId id="274" r:id="rId50"/>
    <p:sldId id="329" r:id="rId51"/>
    <p:sldId id="331" r:id="rId52"/>
    <p:sldId id="330" r:id="rId53"/>
    <p:sldId id="328" r:id="rId54"/>
    <p:sldId id="318" r:id="rId55"/>
    <p:sldId id="319" r:id="rId56"/>
    <p:sldId id="332" r:id="rId57"/>
    <p:sldId id="320" r:id="rId58"/>
    <p:sldId id="306" r:id="rId59"/>
    <p:sldId id="315" r:id="rId60"/>
    <p:sldId id="263" r:id="rId61"/>
    <p:sldId id="321" r:id="rId6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532BB16-631E-86D9-9E70-BFE485F5E472}" name="Pontello Leonardo" initials="PL" userId="S::leonardo.pontello@studenti.unipd.it::e1f66af7-fa05-4e62-a638-65f61bf3ed2c" providerId="AD"/>
  <p188:author id="{2B47A61A-FD93-7595-C20B-37EEF1508DF6}" name="Fattorel Alessandro" initials="FA" userId="S::alessandro.fattorel@studenti.unipd.it::4c8be876-182f-48df-a8f8-cf95002ea17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i Theboss" initials="RT" lastIdx="6" clrIdx="0">
    <p:extLst>
      <p:ext uri="{19B8F6BF-5375-455C-9EA6-DF929625EA0E}">
        <p15:presenceInfo xmlns:p15="http://schemas.microsoft.com/office/powerpoint/2012/main" userId="e36215d99666b0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E629"/>
    <a:srgbClr val="D21F1B"/>
    <a:srgbClr val="B3071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DB0ADC-19C6-F82B-E897-50F02B0DC2D3}" v="782" dt="2025-01-01T16:21:36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15" autoAdjust="0"/>
    <p:restoredTop sz="84715" autoAdjust="0"/>
  </p:normalViewPr>
  <p:slideViewPr>
    <p:cSldViewPr snapToGrid="0">
      <p:cViewPr varScale="1">
        <p:scale>
          <a:sx n="70" d="100"/>
          <a:sy n="70" d="100"/>
        </p:scale>
        <p:origin x="797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E6C1-0D4F-40AF-85DF-C1F5DECC53A8}" type="datetimeFigureOut">
              <a:rPr lang="it-IT" smtClean="0"/>
              <a:pPr/>
              <a:t>12/01/2025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DBD17-AA56-4B3E-BE8E-B8743FCB105A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398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5909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151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43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841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89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676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9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9897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6129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841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0BD91-E396-B2FF-7FE2-5DF7CD200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DED9190-B0CD-2D83-4FEE-44ACCBA31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0391A9A-9F42-24F0-7841-91115DDA3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98579C-F9EF-96DF-A157-0A38EBA5E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325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808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415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8FB04-2F3E-BA35-EEA8-A57DD133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4241564-207E-6A87-8BCC-DAF6FE8190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8A4219-D302-8040-8464-84CDAEB94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BCD7EA-3E48-8358-748C-AA3EB88C7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9173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874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4740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26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140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8220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6B8C-BA4E-F399-68A3-F2923F598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AF7FB9A-2AEE-2F22-EA24-4ED56D40B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3DB205-0C24-177E-A38C-FFD0381DA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B6A295-737F-00B8-A7CC-A1EE3A4D1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1498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491F-EEBB-B8B8-096C-10B804FC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83B37B9-16DD-A832-C0E7-7A6DC09CA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375CAF1-2C6C-49F7-ABB1-E15AF8481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357C56-F374-5C9A-515D-4A88AE234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494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E538-E59F-30CD-B15B-09F24DD93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C78EC-E199-428A-6D71-12B19D63D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DE760A-3691-EE71-2C54-AC6404034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89396-33CF-8D6B-8B20-966536930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745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AE557-3912-A5C9-866E-88B504AD7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3C61A5-C738-3D61-895F-CFA7FBEF9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BE47CA-90DA-08DA-5849-486439C48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795183-711B-4549-632B-9AF848CF2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7592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C8629-95DE-0944-EC1A-B7BF886C3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DD6B1B6-B454-79A6-2B34-418B584E3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63A8E62-DBD7-E41C-60FE-ED3B7BEE2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F86BD1-9B0E-EB6F-39F9-7FA992A3AF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511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DF62-5050-471C-A6AD-769830BD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DB21531-B9D8-8EFE-C977-3543F1103F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1132F0-714D-0549-3196-C73C300A8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BC4788-8452-4B06-962E-47F62E8EB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5031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AEBBB-AE06-0F18-479C-A262A4CA2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FDFD25E-6C49-C75B-D04B-115F82244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BC62E33-0F24-3731-9B77-F84C57D8E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4B2355-7D7E-D0DC-DE91-A72D015943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7787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B6B8C-BA4E-F399-68A3-F2923F598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AF7FB9A-2AEE-2F22-EA24-4ED56D40B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73DB205-0C24-177E-A38C-FFD0381DA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B6A295-737F-00B8-A7CC-A1EE3A4D1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4987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78148-7777-E270-1443-CD94B7C63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7912C9F-0654-4512-26F7-8757D7E58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B673244-EA43-0948-225E-97E0B1C38B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B91FF7-F009-68E6-C330-38FFF1871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8300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0D04D-5530-2653-562D-F5FD2ACA0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FCFCB2C-FBDC-4B6F-65D7-251E55BDB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BD272B3-436D-2A2B-0A97-6BFB69434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CEA80D-260D-8ABE-8C04-7FA2A5B59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2DBD17-AA56-4B3E-BE8E-B8743FCB105A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6659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5866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193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380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9546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38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15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6752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DBD17-AA56-4B3E-BE8E-B8743FCB105A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29019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149974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534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6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7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5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4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5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37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1/12/2025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microsoft.com/office/2007/relationships/hdphoto" Target="../media/hdphoto1.wdp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microsoft.com/office/2007/relationships/hdphoto" Target="../media/hdphoto1.wdp"/><Relationship Id="rId9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72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73.jp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7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0.png"/><Relationship Id="rId5" Type="http://schemas.microsoft.com/office/2007/relationships/hdphoto" Target="../media/hdphoto1.wdp"/><Relationship Id="rId10" Type="http://schemas.openxmlformats.org/officeDocument/2006/relationships/image" Target="../media/image84.png"/><Relationship Id="rId4" Type="http://schemas.openxmlformats.org/officeDocument/2006/relationships/image" Target="../media/image3.png"/><Relationship Id="rId9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6.png"/><Relationship Id="rId5" Type="http://schemas.openxmlformats.org/officeDocument/2006/relationships/image" Target="../media/image64.png"/><Relationship Id="rId10" Type="http://schemas.openxmlformats.org/officeDocument/2006/relationships/image" Target="../media/image90.png"/><Relationship Id="rId4" Type="http://schemas.microsoft.com/office/2007/relationships/hdphoto" Target="../media/hdphoto1.wdp"/><Relationship Id="rId9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2.png"/><Relationship Id="rId5" Type="http://schemas.openxmlformats.org/officeDocument/2006/relationships/image" Target="../media/image69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3.jp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9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9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3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1.wdp"/><Relationship Id="rId9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g"/><Relationship Id="rId3" Type="http://schemas.openxmlformats.org/officeDocument/2006/relationships/image" Target="../media/image102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0.png"/><Relationship Id="rId5" Type="http://schemas.microsoft.com/office/2007/relationships/hdphoto" Target="../media/hdphoto1.wdp"/><Relationship Id="rId10" Type="http://schemas.openxmlformats.org/officeDocument/2006/relationships/image" Target="../media/image106.png"/><Relationship Id="rId4" Type="http://schemas.openxmlformats.org/officeDocument/2006/relationships/image" Target="../media/image3.png"/><Relationship Id="rId9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7.jp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9.jpg"/><Relationship Id="rId5" Type="http://schemas.openxmlformats.org/officeDocument/2006/relationships/image" Target="../media/image108.jp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1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5.pn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8.pn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2.png"/><Relationship Id="rId5" Type="http://schemas.openxmlformats.org/officeDocument/2006/relationships/image" Target="../media/image99.png"/><Relationship Id="rId4" Type="http://schemas.openxmlformats.org/officeDocument/2006/relationships/image" Target="../media/image119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6.png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2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C78E4A9-80B2-2666-AD7F-10CCA19A8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9B6748C-E420-8877-781D-C5840FC49633}"/>
              </a:ext>
            </a:extLst>
          </p:cNvPr>
          <p:cNvSpPr txBox="1"/>
          <p:nvPr/>
        </p:nvSpPr>
        <p:spPr>
          <a:xfrm>
            <a:off x="0" y="4499138"/>
            <a:ext cx="12192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dirty="0"/>
              <a:t>URBAN MOBILITY CHALLENGE</a:t>
            </a:r>
            <a:endParaRPr lang="it-IT" sz="3200" b="1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B70E5-12B4-0115-4C26-30F1E093539B}"/>
              </a:ext>
            </a:extLst>
          </p:cNvPr>
          <p:cNvSpPr txBox="1"/>
          <p:nvPr/>
        </p:nvSpPr>
        <p:spPr>
          <a:xfrm>
            <a:off x="8677341" y="5934670"/>
            <a:ext cx="3514659" cy="923330"/>
          </a:xfrm>
          <a:prstGeom prst="rect">
            <a:avLst/>
          </a:prstGeom>
          <a:solidFill>
            <a:srgbClr val="B3071B"/>
          </a:solidFill>
        </p:spPr>
        <p:txBody>
          <a:bodyPr wrap="square" rtlCol="0">
            <a:spAutoFit/>
          </a:bodyPr>
          <a:lstStyle/>
          <a:p>
            <a:r>
              <a:rPr lang="it-IT" b="1" dirty="0"/>
              <a:t>Alessandro </a:t>
            </a:r>
            <a:r>
              <a:rPr lang="it-IT" b="1" dirty="0" err="1"/>
              <a:t>Borgherini</a:t>
            </a:r>
            <a:r>
              <a:rPr lang="it-IT" b="1" dirty="0"/>
              <a:t> -</a:t>
            </a:r>
          </a:p>
          <a:p>
            <a:r>
              <a:rPr lang="it-IT" b="1" dirty="0"/>
              <a:t>Riccardo Rettore - 2110512</a:t>
            </a:r>
          </a:p>
          <a:p>
            <a:r>
              <a:rPr lang="it-IT" b="1" dirty="0"/>
              <a:t>Thomas Zamprogno - 2121463 </a:t>
            </a: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55FD-3E34-2FA9-15EE-A9878FE0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156A1-5C03-24FE-0F49-6D63FD5D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44490"/>
            <a:ext cx="12192000" cy="1188000"/>
          </a:xfrm>
        </p:spPr>
        <p:txBody>
          <a:bodyPr/>
          <a:lstStyle/>
          <a:p>
            <a:pPr algn="ctr"/>
            <a:r>
              <a:rPr lang="it-IT" sz="3600" dirty="0">
                <a:latin typeface="Arial"/>
                <a:cs typeface="Arial"/>
              </a:rPr>
              <a:t>TRAJECTORY TRACKING - STATE ERROR FEEDBACK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68CF30D8-F2D6-0493-7DB2-D7CFF749F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770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6EFA7-A5DC-4327-E0A4-5F2FD73E0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1AC17F-71F3-120F-4B39-503E10C6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Design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BAE0A37-92D3-7F32-3757-68F10007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C9E69-C981-F8B8-9543-70C97730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344266"/>
            <a:ext cx="11858625" cy="2657475"/>
          </a:xfrm>
          <a:prstGeom prst="rect">
            <a:avLst/>
          </a:prstGeom>
        </p:spPr>
      </p:pic>
      <p:cxnSp>
        <p:nvCxnSpPr>
          <p:cNvPr id="14" name="Connettore 2 11">
            <a:extLst>
              <a:ext uri="{FF2B5EF4-FFF2-40B4-BE49-F238E27FC236}">
                <a16:creationId xmlns:a16="http://schemas.microsoft.com/office/drawing/2014/main" id="{6A66D190-5D0D-CDF3-15FD-679D239C0ADB}"/>
              </a:ext>
            </a:extLst>
          </p:cNvPr>
          <p:cNvCxnSpPr>
            <a:cxnSpLocks/>
          </p:cNvCxnSpPr>
          <p:nvPr/>
        </p:nvCxnSpPr>
        <p:spPr>
          <a:xfrm flipV="1">
            <a:off x="8325371" y="2537095"/>
            <a:ext cx="439482" cy="467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11">
            <a:extLst>
              <a:ext uri="{FF2B5EF4-FFF2-40B4-BE49-F238E27FC236}">
                <a16:creationId xmlns:a16="http://schemas.microsoft.com/office/drawing/2014/main" id="{288E224F-E288-5D76-E851-3FE60577E1CE}"/>
              </a:ext>
            </a:extLst>
          </p:cNvPr>
          <p:cNvCxnSpPr>
            <a:cxnSpLocks/>
          </p:cNvCxnSpPr>
          <p:nvPr/>
        </p:nvCxnSpPr>
        <p:spPr>
          <a:xfrm flipV="1">
            <a:off x="4532449" y="3440515"/>
            <a:ext cx="374339" cy="1171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438896D-58A3-4E4B-07FE-419E958CF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366" y="4692733"/>
            <a:ext cx="2064167" cy="244149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20BFF8-2B50-C193-C928-48A9CBFE49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474" y="2132238"/>
            <a:ext cx="1427518" cy="569601"/>
          </a:xfrm>
          <a:prstGeom prst="rect">
            <a:avLst/>
          </a:prstGeom>
          <a:ln>
            <a:solidFill>
              <a:schemeClr val="tx1"/>
            </a:solidFill>
            <a:prstDash val="lgDash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5D932C-B86E-1502-3EC9-6E021F016D64}"/>
              </a:ext>
            </a:extLst>
          </p:cNvPr>
          <p:cNvSpPr/>
          <p:nvPr/>
        </p:nvSpPr>
        <p:spPr>
          <a:xfrm>
            <a:off x="5905882" y="2415950"/>
            <a:ext cx="1109273" cy="9006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controller</a:t>
            </a:r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3D2F84-89A2-E695-B52E-3BFBF0B4ED57}"/>
              </a:ext>
            </a:extLst>
          </p:cNvPr>
          <p:cNvSpPr txBox="1"/>
          <p:nvPr/>
        </p:nvSpPr>
        <p:spPr>
          <a:xfrm>
            <a:off x="4197700" y="5659639"/>
            <a:ext cx="3300552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!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r>
              <a:rPr lang="it-IT" dirty="0"/>
              <a:t> 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97917-5E1D-89A7-D3C7-5BAE5D39447B}"/>
              </a:ext>
            </a:extLst>
          </p:cNvPr>
          <p:cNvSpPr txBox="1"/>
          <p:nvPr/>
        </p:nvSpPr>
        <p:spPr>
          <a:xfrm>
            <a:off x="1417236" y="5509254"/>
            <a:ext cx="2967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ym typeface="Wingdings" panose="05000000000000000000" pitchFamily="2" charset="2"/>
              </a:rPr>
              <a:t>twice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differentiable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4447E-38B2-2C7F-C72D-4E2616968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47" y="5561853"/>
            <a:ext cx="921387" cy="30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34C88E-2E77-248D-FB5C-0AD856BD9AB1}"/>
              </a:ext>
            </a:extLst>
          </p:cNvPr>
          <p:cNvSpPr txBox="1"/>
          <p:nvPr/>
        </p:nvSpPr>
        <p:spPr>
          <a:xfrm>
            <a:off x="555547" y="5834387"/>
            <a:ext cx="3642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and </a:t>
            </a:r>
            <a:r>
              <a:rPr lang="it-IT" dirty="0" err="1">
                <a:sym typeface="Wingdings" panose="05000000000000000000" pitchFamily="2" charset="2"/>
              </a:rPr>
              <a:t>feasible</a:t>
            </a:r>
            <a:r>
              <a:rPr lang="it-IT" dirty="0">
                <a:sym typeface="Wingdings" panose="05000000000000000000" pitchFamily="2" charset="2"/>
              </a:rPr>
              <a:t> for the </a:t>
            </a:r>
            <a:r>
              <a:rPr lang="it-IT" dirty="0" err="1">
                <a:sym typeface="Wingdings" panose="05000000000000000000" pitchFamily="2" charset="2"/>
              </a:rPr>
              <a:t>unicycle</a:t>
            </a:r>
            <a:endParaRPr lang="it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A3AA5D-6B35-FB77-1DC2-3AEE04C94B59}"/>
              </a:ext>
            </a:extLst>
          </p:cNvPr>
          <p:cNvSpPr/>
          <p:nvPr/>
        </p:nvSpPr>
        <p:spPr>
          <a:xfrm>
            <a:off x="555547" y="5507245"/>
            <a:ext cx="2967792" cy="7848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6342B8-7BCB-2915-ABB8-B43E95CD41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442" y="5016160"/>
            <a:ext cx="3361581" cy="16364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00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CDC6F8-13A0-B77E-2B54-45BF866F6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15" y="1972625"/>
            <a:ext cx="5545548" cy="4148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78586" y="1546846"/>
            <a:ext cx="406481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3000" b="1" dirty="0" err="1">
                <a:cs typeface="Arial"/>
              </a:rPr>
              <a:t>Differential</a:t>
            </a:r>
            <a:r>
              <a:rPr lang="it-IT" sz="3000" b="1" dirty="0">
                <a:cs typeface="Arial"/>
              </a:rPr>
              <a:t> </a:t>
            </a:r>
            <a:r>
              <a:rPr lang="it-IT" sz="3000" b="1" dirty="0" err="1">
                <a:cs typeface="Arial"/>
              </a:rPr>
              <a:t>Flatness</a:t>
            </a:r>
            <a:endParaRPr lang="it-IT" sz="3000" b="1" dirty="0">
              <a:cs typeface="Arial"/>
            </a:endParaRPr>
          </a:p>
        </p:txBody>
      </p:sp>
      <p:pic>
        <p:nvPicPr>
          <p:cNvPr id="10" name="Picture 9" descr="A computer diagram of a circuit board&#10;&#10;Description automatically generated">
            <a:extLst>
              <a:ext uri="{FF2B5EF4-FFF2-40B4-BE49-F238E27FC236}">
                <a16:creationId xmlns:a16="http://schemas.microsoft.com/office/drawing/2014/main" id="{8E028773-C3BC-7FA1-0EE0-4014A11A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52" y="2280503"/>
            <a:ext cx="2559679" cy="1840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6580044" y="2641600"/>
            <a:ext cx="3110055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6580045" y="4680703"/>
            <a:ext cx="3808556" cy="1028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1ED8D5-DD90-688D-D13E-7A95EC13A5CD}"/>
              </a:ext>
            </a:extLst>
          </p:cNvPr>
          <p:cNvSpPr txBox="1"/>
          <p:nvPr/>
        </p:nvSpPr>
        <p:spPr>
          <a:xfrm>
            <a:off x="9564192" y="4017845"/>
            <a:ext cx="2758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cs typeface="Arial"/>
              </a:rPr>
              <a:t>avoiding</a:t>
            </a:r>
            <a:r>
              <a:rPr lang="it-IT" sz="1400" dirty="0">
                <a:cs typeface="Arial"/>
              </a:rPr>
              <a:t> </a:t>
            </a:r>
            <a:r>
              <a:rPr lang="it-IT" sz="1400" dirty="0" err="1">
                <a:cs typeface="Arial"/>
              </a:rPr>
              <a:t>division</a:t>
            </a:r>
            <a:r>
              <a:rPr lang="it-IT" sz="1400" dirty="0">
                <a:cs typeface="Arial"/>
              </a:rPr>
              <a:t> by zero</a:t>
            </a:r>
            <a:endParaRPr lang="en-US" sz="1400" dirty="0" err="1"/>
          </a:p>
        </p:txBody>
      </p:sp>
      <p:cxnSp>
        <p:nvCxnSpPr>
          <p:cNvPr id="31" name="Connettore 2 11">
            <a:extLst>
              <a:ext uri="{FF2B5EF4-FFF2-40B4-BE49-F238E27FC236}">
                <a16:creationId xmlns:a16="http://schemas.microsoft.com/office/drawing/2014/main" id="{47953D1F-9627-696E-014D-EFBF8D704B1C}"/>
              </a:ext>
            </a:extLst>
          </p:cNvPr>
          <p:cNvCxnSpPr>
            <a:cxnSpLocks/>
          </p:cNvCxnSpPr>
          <p:nvPr/>
        </p:nvCxnSpPr>
        <p:spPr>
          <a:xfrm flipH="1" flipV="1">
            <a:off x="9314964" y="3429000"/>
            <a:ext cx="609909" cy="58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BFCFE5A-A090-104E-08E9-7EE969F1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430" y="5335699"/>
            <a:ext cx="5472514" cy="126075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1F55836-83A0-00E6-1CDF-2047D85B19A5}"/>
              </a:ext>
            </a:extLst>
          </p:cNvPr>
          <p:cNvSpPr/>
          <p:nvPr/>
        </p:nvSpPr>
        <p:spPr>
          <a:xfrm>
            <a:off x="2656388" y="6236397"/>
            <a:ext cx="910783" cy="246710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B7951D-7EF3-E678-61EB-C1B0950552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4558" y="6294413"/>
            <a:ext cx="1849816" cy="15607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8C2A3BE-C6D7-2A09-E65D-BC90D05E6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86" y="4160970"/>
            <a:ext cx="5825788" cy="765970"/>
          </a:xfrm>
          <a:prstGeom prst="rect">
            <a:avLst/>
          </a:prstGeom>
        </p:spPr>
      </p:pic>
      <p:cxnSp>
        <p:nvCxnSpPr>
          <p:cNvPr id="29" name="Connettore 2 11">
            <a:extLst>
              <a:ext uri="{FF2B5EF4-FFF2-40B4-BE49-F238E27FC236}">
                <a16:creationId xmlns:a16="http://schemas.microsoft.com/office/drawing/2014/main" id="{F773D56B-3E5F-D629-2963-BD9E4CB76D02}"/>
              </a:ext>
            </a:extLst>
          </p:cNvPr>
          <p:cNvCxnSpPr>
            <a:cxnSpLocks/>
          </p:cNvCxnSpPr>
          <p:nvPr/>
        </p:nvCxnSpPr>
        <p:spPr>
          <a:xfrm>
            <a:off x="3744686" y="6354185"/>
            <a:ext cx="4749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11">
            <a:extLst>
              <a:ext uri="{FF2B5EF4-FFF2-40B4-BE49-F238E27FC236}">
                <a16:creationId xmlns:a16="http://schemas.microsoft.com/office/drawing/2014/main" id="{9DB8F00B-198D-4609-1498-ACF2DDA61726}"/>
              </a:ext>
            </a:extLst>
          </p:cNvPr>
          <p:cNvCxnSpPr>
            <a:cxnSpLocks/>
          </p:cNvCxnSpPr>
          <p:nvPr/>
        </p:nvCxnSpPr>
        <p:spPr>
          <a:xfrm flipH="1">
            <a:off x="10008728" y="4348352"/>
            <a:ext cx="142971" cy="201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Down 38">
            <a:extLst>
              <a:ext uri="{FF2B5EF4-FFF2-40B4-BE49-F238E27FC236}">
                <a16:creationId xmlns:a16="http://schemas.microsoft.com/office/drawing/2014/main" id="{66363A56-A888-EA47-6421-B554E274E3CC}"/>
              </a:ext>
            </a:extLst>
          </p:cNvPr>
          <p:cNvSpPr/>
          <p:nvPr/>
        </p:nvSpPr>
        <p:spPr>
          <a:xfrm rot="15177171">
            <a:off x="4540668" y="1450415"/>
            <a:ext cx="142087" cy="28007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057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F8C800B-0A69-4B82-962F-8416C54477E3}"/>
              </a:ext>
            </a:extLst>
          </p:cNvPr>
          <p:cNvSpPr/>
          <p:nvPr/>
        </p:nvSpPr>
        <p:spPr>
          <a:xfrm>
            <a:off x="5057775" y="5867401"/>
            <a:ext cx="5524500" cy="5905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>
                <a:latin typeface="Arial"/>
                <a:cs typeface="Arial"/>
              </a:rPr>
              <a:t>Linear Control</a:t>
            </a:r>
            <a:endParaRPr lang="it-IT" sz="32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E7309D-7C89-0069-A322-234464507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7" y="2575999"/>
            <a:ext cx="11858625" cy="2657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070D761-01A8-0A87-061F-3DCB47BF7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359" y="5783345"/>
            <a:ext cx="2838450" cy="752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487722-3E1F-2B12-F15F-A7B2B345B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2128" y="6045283"/>
            <a:ext cx="2116590" cy="3228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84E4F0-F1FA-1D59-E577-7E7595AC0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5108" y="6069969"/>
            <a:ext cx="2838450" cy="273497"/>
          </a:xfrm>
          <a:prstGeom prst="rect">
            <a:avLst/>
          </a:prstGeom>
        </p:spPr>
      </p:pic>
      <p:cxnSp>
        <p:nvCxnSpPr>
          <p:cNvPr id="13" name="Connettore 2 11">
            <a:extLst>
              <a:ext uri="{FF2B5EF4-FFF2-40B4-BE49-F238E27FC236}">
                <a16:creationId xmlns:a16="http://schemas.microsoft.com/office/drawing/2014/main" id="{AE2A18FC-61AB-6A11-0A14-05454781A125}"/>
              </a:ext>
            </a:extLst>
          </p:cNvPr>
          <p:cNvCxnSpPr>
            <a:cxnSpLocks/>
          </p:cNvCxnSpPr>
          <p:nvPr/>
        </p:nvCxnSpPr>
        <p:spPr>
          <a:xfrm>
            <a:off x="7271099" y="6176727"/>
            <a:ext cx="3179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054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FD79F9D-D281-AE9A-EB6D-91D6AE98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73" y="2317879"/>
            <a:ext cx="1803171" cy="815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05C3B9-8125-D132-B804-F1B923329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7" y="3455841"/>
            <a:ext cx="5428848" cy="17474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F70E2C-6D41-17D3-1CC6-D8F925CD6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133" y="1665810"/>
            <a:ext cx="3976954" cy="500894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7899400" y="1938434"/>
            <a:ext cx="1778000" cy="4442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7897977" y="4100070"/>
            <a:ext cx="3214523" cy="16146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0475" y="1558487"/>
            <a:ext cx="2575154" cy="1156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284514" y="1541216"/>
            <a:ext cx="364575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300E3-A253-934F-76C8-93228F152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833" y="6161889"/>
            <a:ext cx="4770934" cy="3659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4A6360-9EFB-1256-9BAD-F27CA59CE8F3}"/>
              </a:ext>
            </a:extLst>
          </p:cNvPr>
          <p:cNvSpPr txBox="1"/>
          <p:nvPr/>
        </p:nvSpPr>
        <p:spPr>
          <a:xfrm>
            <a:off x="10202816" y="3774031"/>
            <a:ext cx="1222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i="1" dirty="0" err="1">
                <a:sym typeface="Wingdings" panose="05000000000000000000" pitchFamily="2" charset="2"/>
              </a:rPr>
              <a:t>saturation</a:t>
            </a:r>
            <a:endParaRPr lang="it-IT" sz="1400" i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7CB8E-AAEC-500B-4051-04ED189E6B72}"/>
              </a:ext>
            </a:extLst>
          </p:cNvPr>
          <p:cNvCxnSpPr>
            <a:cxnSpLocks/>
          </p:cNvCxnSpPr>
          <p:nvPr/>
        </p:nvCxnSpPr>
        <p:spPr>
          <a:xfrm>
            <a:off x="2098477" y="4176949"/>
            <a:ext cx="4923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E8CE5B1-0F7A-4F5A-4EE1-D7BE5F95305F}"/>
              </a:ext>
            </a:extLst>
          </p:cNvPr>
          <p:cNvSpPr txBox="1"/>
          <p:nvPr/>
        </p:nvSpPr>
        <p:spPr>
          <a:xfrm>
            <a:off x="2176031" y="4196224"/>
            <a:ext cx="343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C9BEA-FE9F-DEE0-AE72-7D904F7F3513}"/>
              </a:ext>
            </a:extLst>
          </p:cNvPr>
          <p:cNvCxnSpPr>
            <a:cxnSpLocks/>
          </p:cNvCxnSpPr>
          <p:nvPr/>
        </p:nvCxnSpPr>
        <p:spPr>
          <a:xfrm>
            <a:off x="3162883" y="4177187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7F4AE-AB91-D79E-FF84-55F52C656D3A}"/>
              </a:ext>
            </a:extLst>
          </p:cNvPr>
          <p:cNvSpPr txBox="1"/>
          <p:nvPr/>
        </p:nvSpPr>
        <p:spPr>
          <a:xfrm>
            <a:off x="3057596" y="4196224"/>
            <a:ext cx="413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FA05B4-8BF4-EDCE-69D9-E8F99A67AD56}"/>
              </a:ext>
            </a:extLst>
          </p:cNvPr>
          <p:cNvSpPr txBox="1"/>
          <p:nvPr/>
        </p:nvSpPr>
        <p:spPr>
          <a:xfrm>
            <a:off x="4719236" y="4834550"/>
            <a:ext cx="1930488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it-IT" sz="1400" dirty="0">
                <a:sym typeface="Wingdings" panose="05000000000000000000" pitchFamily="2" charset="2"/>
              </a:rPr>
              <a:t>no </a:t>
            </a:r>
            <a:r>
              <a:rPr lang="it-IT" sz="1400" dirty="0" err="1">
                <a:sym typeface="Wingdings" panose="05000000000000000000" pitchFamily="2" charset="2"/>
              </a:rPr>
              <a:t>guarantee</a:t>
            </a:r>
            <a:r>
              <a:rPr lang="it-IT" sz="1400" dirty="0">
                <a:sym typeface="Wingdings" panose="05000000000000000000" pitchFamily="2" charset="2"/>
              </a:rPr>
              <a:t> of </a:t>
            </a:r>
            <a:r>
              <a:rPr lang="it-IT" sz="1400" dirty="0" err="1">
                <a:sym typeface="Wingdings" panose="05000000000000000000" pitchFamily="2" charset="2"/>
              </a:rPr>
              <a:t>asymptotic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stability</a:t>
            </a:r>
            <a:r>
              <a:rPr lang="it-IT" sz="1400" dirty="0">
                <a:sym typeface="Wingdings" panose="05000000000000000000" pitchFamily="2" charset="2"/>
              </a:rPr>
              <a:t>,</a:t>
            </a:r>
          </a:p>
          <a:p>
            <a:r>
              <a:rPr lang="it-IT" sz="1400" dirty="0" err="1">
                <a:sym typeface="Wingdings" panose="05000000000000000000" pitchFamily="2" charset="2"/>
              </a:rPr>
              <a:t>only</a:t>
            </a:r>
            <a:r>
              <a:rPr lang="it-IT" sz="1400" dirty="0">
                <a:sym typeface="Wingdings" panose="05000000000000000000" pitchFamily="2" charset="2"/>
              </a:rPr>
              <a:t> for </a:t>
            </a:r>
            <a:r>
              <a:rPr lang="it-IT" sz="1400" dirty="0" err="1">
                <a:sym typeface="Wingdings" panose="05000000000000000000" pitchFamily="2" charset="2"/>
              </a:rPr>
              <a:t>rectilinear</a:t>
            </a:r>
            <a:r>
              <a:rPr lang="it-IT" sz="1400" dirty="0">
                <a:sym typeface="Wingdings" panose="05000000000000000000" pitchFamily="2" charset="2"/>
              </a:rPr>
              <a:t> and </a:t>
            </a:r>
            <a:r>
              <a:rPr lang="it-IT" sz="1400" dirty="0" err="1">
                <a:sym typeface="Wingdings" panose="05000000000000000000" pitchFamily="2" charset="2"/>
              </a:rPr>
              <a:t>circular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motion</a:t>
            </a:r>
            <a:endParaRPr lang="it-IT" sz="1400" dirty="0"/>
          </a:p>
        </p:txBody>
      </p:sp>
      <p:cxnSp>
        <p:nvCxnSpPr>
          <p:cNvPr id="26" name="Connettore 2 11">
            <a:extLst>
              <a:ext uri="{FF2B5EF4-FFF2-40B4-BE49-F238E27FC236}">
                <a16:creationId xmlns:a16="http://schemas.microsoft.com/office/drawing/2014/main" id="{D2A50DFE-5FA8-DC4D-3066-5D62076949A9}"/>
              </a:ext>
            </a:extLst>
          </p:cNvPr>
          <p:cNvCxnSpPr>
            <a:cxnSpLocks/>
          </p:cNvCxnSpPr>
          <p:nvPr/>
        </p:nvCxnSpPr>
        <p:spPr>
          <a:xfrm>
            <a:off x="3431576" y="4384125"/>
            <a:ext cx="1207099" cy="529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11">
            <a:extLst>
              <a:ext uri="{FF2B5EF4-FFF2-40B4-BE49-F238E27FC236}">
                <a16:creationId xmlns:a16="http://schemas.microsoft.com/office/drawing/2014/main" id="{8E5D271B-F1D7-A1E6-9543-D7CACA67F496}"/>
              </a:ext>
            </a:extLst>
          </p:cNvPr>
          <p:cNvCxnSpPr>
            <a:cxnSpLocks/>
          </p:cNvCxnSpPr>
          <p:nvPr/>
        </p:nvCxnSpPr>
        <p:spPr>
          <a:xfrm>
            <a:off x="3942275" y="4158124"/>
            <a:ext cx="69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53F2DAE-015B-A20C-29DD-2F525B1ED4C5}"/>
              </a:ext>
            </a:extLst>
          </p:cNvPr>
          <p:cNvSpPr txBox="1"/>
          <p:nvPr/>
        </p:nvSpPr>
        <p:spPr>
          <a:xfrm>
            <a:off x="4651308" y="3985167"/>
            <a:ext cx="1998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persistent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trajectories</a:t>
            </a:r>
            <a:endParaRPr lang="it-IT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01E94-208A-C8AA-E7F8-E46A2A262E35}"/>
              </a:ext>
            </a:extLst>
          </p:cNvPr>
          <p:cNvSpPr txBox="1"/>
          <p:nvPr/>
        </p:nvSpPr>
        <p:spPr>
          <a:xfrm>
            <a:off x="335314" y="5892961"/>
            <a:ext cx="2132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/>
              <a:t>Eigs</a:t>
            </a:r>
            <a:r>
              <a:rPr lang="it-IT" sz="1200" dirty="0"/>
              <a:t> </a:t>
            </a:r>
            <a:r>
              <a:rPr lang="it-IT" sz="1200" dirty="0" err="1"/>
              <a:t>allocation</a:t>
            </a:r>
            <a:r>
              <a:rPr lang="it-IT" sz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84780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C1D94-DA35-1372-DC13-FB9DE1AD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2175FA-2132-5B01-2834-EFBEED758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EC25F-A036-D690-387A-73027A29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826"/>
            <a:ext cx="6027105" cy="508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8C0F6-6819-323F-AEF9-C5ADA71A0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99" y="1681826"/>
            <a:ext cx="6068799" cy="5119144"/>
          </a:xfrm>
          <a:prstGeom prst="rect">
            <a:avLst/>
          </a:prstGeom>
        </p:spPr>
      </p:pic>
      <p:cxnSp>
        <p:nvCxnSpPr>
          <p:cNvPr id="6" name="Connettore 2 11">
            <a:extLst>
              <a:ext uri="{FF2B5EF4-FFF2-40B4-BE49-F238E27FC236}">
                <a16:creationId xmlns:a16="http://schemas.microsoft.com/office/drawing/2014/main" id="{F4DDAF9D-F91B-C845-A493-5756CEBED9AA}"/>
              </a:ext>
            </a:extLst>
          </p:cNvPr>
          <p:cNvCxnSpPr>
            <a:cxnSpLocks/>
          </p:cNvCxnSpPr>
          <p:nvPr/>
        </p:nvCxnSpPr>
        <p:spPr>
          <a:xfrm flipH="1">
            <a:off x="2578608" y="2358392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DF37B2A2-D497-2397-9B87-09C42CE29DF6}"/>
              </a:ext>
            </a:extLst>
          </p:cNvPr>
          <p:cNvCxnSpPr>
            <a:cxnSpLocks/>
          </p:cNvCxnSpPr>
          <p:nvPr/>
        </p:nvCxnSpPr>
        <p:spPr>
          <a:xfrm>
            <a:off x="9357360" y="2136124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88F35-870F-ECA5-FCE1-40DF3068B1F2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9B599-5CF6-71FF-230D-079DA9F1E3A2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7A31272-39BE-7A4C-5614-96B458388C3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</p:spTree>
    <p:extLst>
      <p:ext uri="{BB962C8B-B14F-4D97-AF65-F5344CB8AC3E}">
        <p14:creationId xmlns:p14="http://schemas.microsoft.com/office/powerpoint/2010/main" val="18657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E09A5-7606-5EB8-42C5-41FF05614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66" y="1162762"/>
            <a:ext cx="10761905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99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2E3C-03DB-1384-65FC-2AA033DE2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36" y="1120877"/>
            <a:ext cx="10950928" cy="5737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1A65F-F49F-4386-8EFF-ABB8EEA3D924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2" name="Connettore 2 11">
            <a:extLst>
              <a:ext uri="{FF2B5EF4-FFF2-40B4-BE49-F238E27FC236}">
                <a16:creationId xmlns:a16="http://schemas.microsoft.com/office/drawing/2014/main" id="{E08565B8-C377-344A-F9A1-97414C8586F9}"/>
              </a:ext>
            </a:extLst>
          </p:cNvPr>
          <p:cNvCxnSpPr>
            <a:cxnSpLocks/>
          </p:cNvCxnSpPr>
          <p:nvPr/>
        </p:nvCxnSpPr>
        <p:spPr>
          <a:xfrm>
            <a:off x="6553200" y="3823858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932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ienar720">
            <a:hlinkClick r:id="" action="ppaction://media"/>
            <a:extLst>
              <a:ext uri="{FF2B5EF4-FFF2-40B4-BE49-F238E27FC236}">
                <a16:creationId xmlns:a16="http://schemas.microsoft.com/office/drawing/2014/main" id="{5C47DB20-4FC3-B811-1854-748BAB4BB1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9333" y="1146750"/>
            <a:ext cx="10153333" cy="57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9DE42428-1FFF-F860-28EC-6A163DC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4" y="1209522"/>
            <a:ext cx="12181932" cy="900662"/>
          </a:xfrm>
        </p:spPr>
        <p:txBody>
          <a:bodyPr>
            <a:normAutofit/>
          </a:bodyPr>
          <a:lstStyle/>
          <a:p>
            <a:pPr algn="ctr"/>
            <a:r>
              <a:rPr lang="it-IT" sz="3200" dirty="0" err="1">
                <a:latin typeface="Arial"/>
                <a:cs typeface="Arial"/>
              </a:rPr>
              <a:t>Nonlinear</a:t>
            </a:r>
            <a:r>
              <a:rPr lang="it-IT" sz="3200" dirty="0">
                <a:latin typeface="Arial"/>
                <a:cs typeface="Arial"/>
              </a:rPr>
              <a:t> Control</a:t>
            </a:r>
            <a:endParaRPr lang="it-IT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41E13-41E7-8DC3-B354-4E33E4F1F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" y="2748996"/>
            <a:ext cx="11877675" cy="2686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836B79-C75C-C068-CE3B-D33B408FB996}"/>
              </a:ext>
            </a:extLst>
          </p:cNvPr>
          <p:cNvSpPr txBox="1"/>
          <p:nvPr/>
        </p:nvSpPr>
        <p:spPr>
          <a:xfrm>
            <a:off x="4275895" y="5910943"/>
            <a:ext cx="359447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it-IT" sz="1600" dirty="0" err="1"/>
              <a:t>dynamic</a:t>
            </a:r>
            <a:r>
              <a:rPr lang="it-IT" sz="1600" dirty="0"/>
              <a:t> of the </a:t>
            </a:r>
            <a:r>
              <a:rPr lang="it-IT" sz="1600" dirty="0" err="1"/>
              <a:t>errors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in mixed </a:t>
            </a:r>
            <a:r>
              <a:rPr lang="it-IT" sz="1600" dirty="0" err="1"/>
              <a:t>form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163806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rial"/>
                <a:cs typeface="Arial"/>
              </a:rPr>
              <a:t>Outline</a:t>
            </a:r>
            <a:endParaRPr lang="it-IT" dirty="0" err="1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958782-22B3-788C-446A-9D05BC361CBA}"/>
              </a:ext>
            </a:extLst>
          </p:cNvPr>
          <p:cNvSpPr txBox="1"/>
          <p:nvPr/>
        </p:nvSpPr>
        <p:spPr>
          <a:xfrm>
            <a:off x="456000" y="2176330"/>
            <a:ext cx="646506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Introduction</a:t>
            </a:r>
            <a:r>
              <a:rPr lang="it-IT" sz="2000" dirty="0"/>
              <a:t> &amp; </a:t>
            </a:r>
            <a:r>
              <a:rPr lang="it-IT" sz="2000" dirty="0" err="1"/>
              <a:t>Objectives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Obstacle</a:t>
            </a:r>
            <a:r>
              <a:rPr lang="it-IT" sz="2000" dirty="0"/>
              <a:t> </a:t>
            </a:r>
            <a:r>
              <a:rPr lang="it-IT" sz="2000" dirty="0" err="1"/>
              <a:t>avoidance</a:t>
            </a:r>
            <a:r>
              <a:rPr lang="it-IT" sz="2000" dirty="0"/>
              <a:t> procedure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Trajectory</a:t>
            </a:r>
            <a:r>
              <a:rPr lang="it-IT" sz="2000" dirty="0"/>
              <a:t> tracking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State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Linear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Nonlinear</a:t>
            </a:r>
            <a:r>
              <a:rPr lang="it-IT" sz="2000" dirty="0"/>
              <a:t>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Output </a:t>
            </a:r>
            <a:r>
              <a:rPr lang="it-IT" sz="2000" dirty="0" err="1"/>
              <a:t>error</a:t>
            </a:r>
            <a:r>
              <a:rPr lang="it-IT" sz="2000" dirty="0"/>
              <a:t> feedback controller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B-point</a:t>
            </a:r>
            <a:r>
              <a:rPr lang="it-IT" sz="2000" dirty="0"/>
              <a:t> control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Further</a:t>
            </a:r>
            <a:r>
              <a:rPr lang="it-IT" sz="2000" b="1" dirty="0"/>
              <a:t> </a:t>
            </a:r>
            <a:r>
              <a:rPr lang="it-IT" sz="2000" b="1" dirty="0" err="1"/>
              <a:t>derivatives</a:t>
            </a:r>
            <a:r>
              <a:rPr lang="it-IT" sz="2000" b="1" dirty="0"/>
              <a:t> </a:t>
            </a:r>
            <a:r>
              <a:rPr lang="it-IT" sz="2000" dirty="0"/>
              <a:t>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Parking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 err="1"/>
              <a:t>Cartesian</a:t>
            </a:r>
            <a:r>
              <a:rPr lang="it-IT" sz="2000" b="1" dirty="0"/>
              <a:t>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it-IT" sz="2000" b="1" dirty="0"/>
              <a:t>Posture </a:t>
            </a:r>
            <a:r>
              <a:rPr lang="it-IT" sz="2000" b="1" dirty="0" err="1"/>
              <a:t>regulation</a:t>
            </a:r>
            <a:endParaRPr lang="it-IT" sz="2000" b="1" dirty="0"/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489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304EFDD-C890-5C88-26F1-C77E8BB53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7" y="2284653"/>
            <a:ext cx="2895886" cy="888685"/>
          </a:xfrm>
          <a:prstGeom prst="rect">
            <a:avLst/>
          </a:prstGeom>
        </p:spPr>
      </p:pic>
      <p:pic>
        <p:nvPicPr>
          <p:cNvPr id="4" name="Picture 3" descr="A screenshot of a white background with green and blue text&#10;&#10;Description automatically generated">
            <a:extLst>
              <a:ext uri="{FF2B5EF4-FFF2-40B4-BE49-F238E27FC236}">
                <a16:creationId xmlns:a16="http://schemas.microsoft.com/office/drawing/2014/main" id="{EB1A0C44-DFD3-CC81-80D0-8D844C9E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64" y="1369860"/>
            <a:ext cx="3168411" cy="5357183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A653793-C092-7D23-F4CD-B2DBC47CE14B}"/>
              </a:ext>
            </a:extLst>
          </p:cNvPr>
          <p:cNvSpPr/>
          <p:nvPr/>
        </p:nvSpPr>
        <p:spPr>
          <a:xfrm>
            <a:off x="8312307" y="1565538"/>
            <a:ext cx="2100223" cy="3845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932AB9-F329-5224-67E0-56E61A989E81}"/>
              </a:ext>
            </a:extLst>
          </p:cNvPr>
          <p:cNvSpPr/>
          <p:nvPr/>
        </p:nvSpPr>
        <p:spPr>
          <a:xfrm>
            <a:off x="8312306" y="4167840"/>
            <a:ext cx="2704071" cy="916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E3B456F6-4DCD-69E4-94B4-B6A215F5B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294" y="1508904"/>
            <a:ext cx="3085733" cy="138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8A5056-108C-BFC8-FDA0-087B8B2AF42F}"/>
              </a:ext>
            </a:extLst>
          </p:cNvPr>
          <p:cNvSpPr/>
          <p:nvPr/>
        </p:nvSpPr>
        <p:spPr>
          <a:xfrm>
            <a:off x="8312306" y="2672594"/>
            <a:ext cx="2704071" cy="499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39076C-8D90-A04E-1003-3EE32D4D9B1E}"/>
              </a:ext>
            </a:extLst>
          </p:cNvPr>
          <p:cNvSpPr txBox="1"/>
          <p:nvPr/>
        </p:nvSpPr>
        <p:spPr>
          <a:xfrm>
            <a:off x="310551" y="1477122"/>
            <a:ext cx="34979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D158E-5122-332D-73DB-8121C4CA40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551" y="3612349"/>
            <a:ext cx="5993154" cy="18932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F27607-D73F-37B0-D5A3-58CDB11B3B81}"/>
              </a:ext>
            </a:extLst>
          </p:cNvPr>
          <p:cNvSpPr/>
          <p:nvPr/>
        </p:nvSpPr>
        <p:spPr>
          <a:xfrm>
            <a:off x="1697229" y="2583378"/>
            <a:ext cx="854976" cy="4995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8F10E-3FBA-0096-35D2-9FE48D1B98F8}"/>
              </a:ext>
            </a:extLst>
          </p:cNvPr>
          <p:cNvSpPr txBox="1"/>
          <p:nvPr/>
        </p:nvSpPr>
        <p:spPr>
          <a:xfrm>
            <a:off x="1504616" y="3127721"/>
            <a:ext cx="14431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400" dirty="0" err="1">
                <a:sym typeface="Wingdings" panose="05000000000000000000" pitchFamily="2" charset="2"/>
              </a:rPr>
              <a:t>nonlinear</a:t>
            </a:r>
            <a:r>
              <a:rPr lang="it-IT" sz="1400" dirty="0">
                <a:sym typeface="Wingdings" panose="05000000000000000000" pitchFamily="2" charset="2"/>
              </a:rPr>
              <a:t> </a:t>
            </a:r>
            <a:r>
              <a:rPr lang="it-IT" sz="1400" dirty="0" err="1">
                <a:sym typeface="Wingdings" panose="05000000000000000000" pitchFamily="2" charset="2"/>
              </a:rPr>
              <a:t>term</a:t>
            </a:r>
            <a:endParaRPr lang="it-IT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B5CEF-D15C-90BC-F807-3D70B51141F3}"/>
              </a:ext>
            </a:extLst>
          </p:cNvPr>
          <p:cNvSpPr txBox="1"/>
          <p:nvPr/>
        </p:nvSpPr>
        <p:spPr>
          <a:xfrm>
            <a:off x="4820991" y="4097277"/>
            <a:ext cx="274459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no more </a:t>
            </a:r>
            <a:r>
              <a:rPr lang="it-IT" sz="1400" dirty="0" err="1"/>
              <a:t>singularity</a:t>
            </a:r>
            <a:r>
              <a:rPr lang="it-IT" sz="1400" dirty="0"/>
              <a:t> in </a:t>
            </a:r>
            <a:r>
              <a:rPr lang="it-IT" sz="1400" dirty="0" err="1"/>
              <a:t>vd</a:t>
            </a:r>
            <a:r>
              <a:rPr lang="it-IT" sz="1400" dirty="0"/>
              <a:t>=0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728E2-7100-E7FF-CBFF-8B888D170172}"/>
              </a:ext>
            </a:extLst>
          </p:cNvPr>
          <p:cNvSpPr txBox="1"/>
          <p:nvPr/>
        </p:nvSpPr>
        <p:spPr>
          <a:xfrm>
            <a:off x="3075229" y="5988164"/>
            <a:ext cx="480461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500" dirty="0" err="1">
                <a:sym typeface="Wingdings" panose="05000000000000000000" pitchFamily="2" charset="2"/>
              </a:rPr>
              <a:t>assuming</a:t>
            </a:r>
            <a:r>
              <a:rPr lang="it-IT" sz="1500" dirty="0">
                <a:sym typeface="Wingdings" panose="05000000000000000000" pitchFamily="2" charset="2"/>
              </a:rPr>
              <a:t>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</a:t>
            </a:r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with </a:t>
            </a:r>
            <a:r>
              <a:rPr lang="it-IT" sz="1500" dirty="0" err="1">
                <a:sym typeface="Wingdings" panose="05000000000000000000" pitchFamily="2" charset="2"/>
              </a:rPr>
              <a:t>bounded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derivatives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  <a:p>
            <a:r>
              <a:rPr lang="it-IT" sz="1500" dirty="0">
                <a:sym typeface="Wingdings" panose="05000000000000000000" pitchFamily="2" charset="2"/>
              </a:rPr>
              <a:t>and (</a:t>
            </a:r>
            <a:r>
              <a:rPr lang="it-IT" sz="1500" dirty="0" err="1">
                <a:sym typeface="Wingdings" panose="05000000000000000000" pitchFamily="2" charset="2"/>
              </a:rPr>
              <a:t>vd,wd</a:t>
            </a:r>
            <a:r>
              <a:rPr lang="it-IT" sz="1500" dirty="0">
                <a:sym typeface="Wingdings" panose="05000000000000000000" pitchFamily="2" charset="2"/>
              </a:rPr>
              <a:t>) do </a:t>
            </a:r>
            <a:r>
              <a:rPr lang="it-IT" sz="1500" dirty="0" err="1">
                <a:sym typeface="Wingdings" panose="05000000000000000000" pitchFamily="2" charset="2"/>
              </a:rPr>
              <a:t>not</a:t>
            </a:r>
            <a:r>
              <a:rPr lang="it-IT" sz="1500" dirty="0">
                <a:sym typeface="Wingdings" panose="05000000000000000000" pitchFamily="2" charset="2"/>
              </a:rPr>
              <a:t> go </a:t>
            </a:r>
            <a:r>
              <a:rPr lang="it-IT" sz="1500" dirty="0" err="1">
                <a:sym typeface="Wingdings" panose="05000000000000000000" pitchFamily="2" charset="2"/>
              </a:rPr>
              <a:t>concurrently</a:t>
            </a:r>
            <a:r>
              <a:rPr lang="it-IT" sz="1500" dirty="0">
                <a:sym typeface="Wingdings" panose="05000000000000000000" pitchFamily="2" charset="2"/>
              </a:rPr>
              <a:t> to zero</a:t>
            </a:r>
            <a:endParaRPr lang="it-IT" sz="15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5E0FE7-4904-9D69-1C88-B82137C2F4AE}"/>
              </a:ext>
            </a:extLst>
          </p:cNvPr>
          <p:cNvCxnSpPr/>
          <p:nvPr/>
        </p:nvCxnSpPr>
        <p:spPr>
          <a:xfrm>
            <a:off x="2047660" y="4326624"/>
            <a:ext cx="725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61F27D-305F-1F84-751A-C3EDA602C479}"/>
              </a:ext>
            </a:extLst>
          </p:cNvPr>
          <p:cNvSpPr txBox="1"/>
          <p:nvPr/>
        </p:nvSpPr>
        <p:spPr>
          <a:xfrm>
            <a:off x="2260270" y="432781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TV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667D02-FAC5-47C2-09D0-3A1EC88CE658}"/>
              </a:ext>
            </a:extLst>
          </p:cNvPr>
          <p:cNvCxnSpPr>
            <a:cxnSpLocks/>
          </p:cNvCxnSpPr>
          <p:nvPr/>
        </p:nvCxnSpPr>
        <p:spPr>
          <a:xfrm>
            <a:off x="4063587" y="4307349"/>
            <a:ext cx="2033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43E8B96-CB60-7695-36C8-E41587D4C281}"/>
              </a:ext>
            </a:extLst>
          </p:cNvPr>
          <p:cNvSpPr txBox="1"/>
          <p:nvPr/>
        </p:nvSpPr>
        <p:spPr>
          <a:xfrm>
            <a:off x="3988274" y="4311634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TI</a:t>
            </a:r>
          </a:p>
        </p:txBody>
      </p:sp>
      <p:cxnSp>
        <p:nvCxnSpPr>
          <p:cNvPr id="22" name="Connettore 2 11">
            <a:extLst>
              <a:ext uri="{FF2B5EF4-FFF2-40B4-BE49-F238E27FC236}">
                <a16:creationId xmlns:a16="http://schemas.microsoft.com/office/drawing/2014/main" id="{0B13362F-00E2-2DC5-B719-0705BA750BE9}"/>
              </a:ext>
            </a:extLst>
          </p:cNvPr>
          <p:cNvCxnSpPr>
            <a:cxnSpLocks/>
          </p:cNvCxnSpPr>
          <p:nvPr/>
        </p:nvCxnSpPr>
        <p:spPr>
          <a:xfrm>
            <a:off x="3604051" y="4401195"/>
            <a:ext cx="1138986" cy="549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C8F51A-C74F-B7C1-0C4B-0DBAB1DB4F8F}"/>
              </a:ext>
            </a:extLst>
          </p:cNvPr>
          <p:cNvCxnSpPr>
            <a:cxnSpLocks/>
          </p:cNvCxnSpPr>
          <p:nvPr/>
        </p:nvCxnSpPr>
        <p:spPr>
          <a:xfrm>
            <a:off x="3100533" y="4353564"/>
            <a:ext cx="857761" cy="0"/>
          </a:xfrm>
          <a:prstGeom prst="line">
            <a:avLst/>
          </a:prstGeom>
          <a:ln w="190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6D5960-AF49-DF57-E5F1-86F70BC5727F}"/>
              </a:ext>
            </a:extLst>
          </p:cNvPr>
          <p:cNvSpPr txBox="1"/>
          <p:nvPr/>
        </p:nvSpPr>
        <p:spPr>
          <a:xfrm>
            <a:off x="4774050" y="4802682"/>
            <a:ext cx="1560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 err="1"/>
              <a:t>resembles</a:t>
            </a:r>
            <a:r>
              <a:rPr lang="it-IT" sz="1200" dirty="0"/>
              <a:t> k2 of the linear controller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47A765-6FD5-486B-6632-18D3622E84C8}"/>
              </a:ext>
            </a:extLst>
          </p:cNvPr>
          <p:cNvSpPr txBox="1"/>
          <p:nvPr/>
        </p:nvSpPr>
        <p:spPr>
          <a:xfrm>
            <a:off x="138005" y="5999261"/>
            <a:ext cx="34660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b="1" dirty="0">
                <a:sym typeface="Wingdings" panose="05000000000000000000" pitchFamily="2" charset="2"/>
              </a:rPr>
              <a:t>global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asymptotic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  <a:r>
              <a:rPr lang="it-IT" sz="1500" dirty="0" err="1">
                <a:sym typeface="Wingdings" panose="05000000000000000000" pitchFamily="2" charset="2"/>
              </a:rPr>
              <a:t>stability</a:t>
            </a:r>
            <a:r>
              <a:rPr lang="it-IT" sz="1500" dirty="0">
                <a:sym typeface="Wingdings" panose="05000000000000000000" pitchFamily="2" charset="2"/>
              </a:rPr>
              <a:t> </a:t>
            </a:r>
          </a:p>
        </p:txBody>
      </p:sp>
      <p:cxnSp>
        <p:nvCxnSpPr>
          <p:cNvPr id="30" name="Connettore 2 11">
            <a:extLst>
              <a:ext uri="{FF2B5EF4-FFF2-40B4-BE49-F238E27FC236}">
                <a16:creationId xmlns:a16="http://schemas.microsoft.com/office/drawing/2014/main" id="{B0C1AC42-936B-6106-DE71-E22E5056129A}"/>
              </a:ext>
            </a:extLst>
          </p:cNvPr>
          <p:cNvCxnSpPr>
            <a:cxnSpLocks/>
          </p:cNvCxnSpPr>
          <p:nvPr/>
        </p:nvCxnSpPr>
        <p:spPr>
          <a:xfrm>
            <a:off x="2584878" y="6160842"/>
            <a:ext cx="46452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FE907E6-5907-5036-C88F-1A9418FDD75D}"/>
              </a:ext>
            </a:extLst>
          </p:cNvPr>
          <p:cNvSpPr txBox="1"/>
          <p:nvPr/>
        </p:nvSpPr>
        <p:spPr>
          <a:xfrm>
            <a:off x="5511374" y="5554802"/>
            <a:ext cx="156066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 err="1">
                <a:solidFill>
                  <a:srgbClr val="FF0000"/>
                </a:solidFill>
                <a:sym typeface="Wingdings" panose="05000000000000000000" pitchFamily="2" charset="2"/>
              </a:rPr>
              <a:t>square</a:t>
            </a:r>
            <a:r>
              <a:rPr lang="it-IT" sz="1500" dirty="0">
                <a:solidFill>
                  <a:srgbClr val="FF0000"/>
                </a:solidFill>
                <a:sym typeface="Wingdings" panose="05000000000000000000" pitchFamily="2" charset="2"/>
              </a:rPr>
              <a:t> curve</a:t>
            </a:r>
            <a:endParaRPr lang="it-IT" sz="1500" dirty="0">
              <a:solidFill>
                <a:srgbClr val="FF0000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1C2B3F-DE54-F9C9-4986-AC22F8F8DC7E}"/>
              </a:ext>
            </a:extLst>
          </p:cNvPr>
          <p:cNvCxnSpPr>
            <a:cxnSpLocks/>
          </p:cNvCxnSpPr>
          <p:nvPr/>
        </p:nvCxnSpPr>
        <p:spPr>
          <a:xfrm flipV="1">
            <a:off x="5067470" y="5726004"/>
            <a:ext cx="486914" cy="299151"/>
          </a:xfrm>
          <a:prstGeom prst="bentConnector3">
            <a:avLst>
              <a:gd name="adj1" fmla="val -67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976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E86E-B009-4DB8-129A-4A6878687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641A2A4-881C-FBBA-0FEA-FC238636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D7D3-DDD7-5078-E4F7-0A6D9246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8516"/>
            <a:ext cx="6096001" cy="503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599FB1-26CB-519B-C6BB-FE0C786EB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5948"/>
            <a:ext cx="5760720" cy="4972782"/>
          </a:xfrm>
          <a:prstGeom prst="rect">
            <a:avLst/>
          </a:prstGeom>
        </p:spPr>
      </p:pic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6A3C746A-8E75-9995-A5C9-19FC27C2087B}"/>
              </a:ext>
            </a:extLst>
          </p:cNvPr>
          <p:cNvCxnSpPr>
            <a:cxnSpLocks/>
          </p:cNvCxnSpPr>
          <p:nvPr/>
        </p:nvCxnSpPr>
        <p:spPr>
          <a:xfrm flipH="1">
            <a:off x="2578608" y="2440721"/>
            <a:ext cx="469391" cy="185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11">
            <a:extLst>
              <a:ext uri="{FF2B5EF4-FFF2-40B4-BE49-F238E27FC236}">
                <a16:creationId xmlns:a16="http://schemas.microsoft.com/office/drawing/2014/main" id="{15A7DA71-E73B-56FF-47B9-2BE6220E1E1A}"/>
              </a:ext>
            </a:extLst>
          </p:cNvPr>
          <p:cNvCxnSpPr>
            <a:cxnSpLocks/>
          </p:cNvCxnSpPr>
          <p:nvPr/>
        </p:nvCxnSpPr>
        <p:spPr>
          <a:xfrm>
            <a:off x="9144000" y="2221265"/>
            <a:ext cx="256032" cy="1773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>
            <a:extLst>
              <a:ext uri="{FF2B5EF4-FFF2-40B4-BE49-F238E27FC236}">
                <a16:creationId xmlns:a16="http://schemas.microsoft.com/office/drawing/2014/main" id="{3CDE6A95-175E-EEDE-7AD2-003C90DC5E0D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E4416-9F39-080E-BEE1-0BF25FEE4E80}"/>
              </a:ext>
            </a:extLst>
          </p:cNvPr>
          <p:cNvSpPr txBox="1"/>
          <p:nvPr/>
        </p:nvSpPr>
        <p:spPr>
          <a:xfrm>
            <a:off x="341083" y="1497290"/>
            <a:ext cx="5500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X TRACKING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C3CD8-5C99-0C68-1C10-9F52CA83874B}"/>
              </a:ext>
            </a:extLst>
          </p:cNvPr>
          <p:cNvSpPr txBox="1"/>
          <p:nvPr/>
        </p:nvSpPr>
        <p:spPr>
          <a:xfrm>
            <a:off x="6461762" y="1522093"/>
            <a:ext cx="5500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b="1" dirty="0"/>
              <a:t>Y TRACKING</a:t>
            </a:r>
          </a:p>
        </p:txBody>
      </p:sp>
    </p:spTree>
    <p:extLst>
      <p:ext uri="{BB962C8B-B14F-4D97-AF65-F5344CB8AC3E}">
        <p14:creationId xmlns:p14="http://schemas.microsoft.com/office/powerpoint/2010/main" val="485488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FA3857-9FCE-5759-D121-D10649B26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" y="1172286"/>
            <a:ext cx="10876190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03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529AD-7B77-5BB6-9103-5204F446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3" y="1200857"/>
            <a:ext cx="10733333" cy="56571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188ADC-15E1-88D9-0615-C74FE37A7260}"/>
              </a:ext>
            </a:extLst>
          </p:cNvPr>
          <p:cNvSpPr txBox="1"/>
          <p:nvPr/>
        </p:nvSpPr>
        <p:spPr>
          <a:xfrm>
            <a:off x="1342102" y="1388458"/>
            <a:ext cx="36261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cs typeface="Arial"/>
              </a:rPr>
              <a:t>FOCUS ON SQUARE CORNER</a:t>
            </a:r>
          </a:p>
          <a:p>
            <a:endParaRPr lang="it-IT" dirty="0">
              <a:cs typeface="Arial"/>
            </a:endParaRPr>
          </a:p>
        </p:txBody>
      </p:sp>
      <p:cxnSp>
        <p:nvCxnSpPr>
          <p:cNvPr id="4" name="Connettore 2 11">
            <a:extLst>
              <a:ext uri="{FF2B5EF4-FFF2-40B4-BE49-F238E27FC236}">
                <a16:creationId xmlns:a16="http://schemas.microsoft.com/office/drawing/2014/main" id="{AA460BA5-1589-BCBE-9BDA-0001D157D7DC}"/>
              </a:ext>
            </a:extLst>
          </p:cNvPr>
          <p:cNvCxnSpPr>
            <a:cxnSpLocks/>
          </p:cNvCxnSpPr>
          <p:nvPr/>
        </p:nvCxnSpPr>
        <p:spPr>
          <a:xfrm>
            <a:off x="6385560" y="3429000"/>
            <a:ext cx="301752" cy="331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990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9E9DF-E359-8F26-04B7-F6BCF7C99A82}"/>
              </a:ext>
            </a:extLst>
          </p:cNvPr>
          <p:cNvSpPr txBox="1"/>
          <p:nvPr/>
        </p:nvSpPr>
        <p:spPr>
          <a:xfrm>
            <a:off x="493058" y="267447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nonlinearespinto720">
            <a:hlinkClick r:id="" action="ppaction://media"/>
            <a:extLst>
              <a:ext uri="{FF2B5EF4-FFF2-40B4-BE49-F238E27FC236}">
                <a16:creationId xmlns:a16="http://schemas.microsoft.com/office/drawing/2014/main" id="{0C55A848-AC46-38F5-ABA2-3B923681B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000" y="114300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96EC5-657B-E9EA-951B-766B40D2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0DE4C49-E00C-54CE-1E1E-F1DA398E4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A74A1-8BED-9C2D-55D8-26E1D2A004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0" y="1153238"/>
            <a:ext cx="10809524" cy="5704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3107-9ED2-2C58-576D-ABA199FE06AF}"/>
              </a:ext>
            </a:extLst>
          </p:cNvPr>
          <p:cNvSpPr txBox="1"/>
          <p:nvPr/>
        </p:nvSpPr>
        <p:spPr>
          <a:xfrm>
            <a:off x="6562009" y="1341929"/>
            <a:ext cx="2851813" cy="116955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 err="1"/>
              <a:t>changing</a:t>
            </a:r>
            <a:r>
              <a:rPr lang="it-IT" sz="1400" dirty="0"/>
              <a:t> </a:t>
            </a:r>
            <a:r>
              <a:rPr lang="it-IT" sz="1400" dirty="0" err="1"/>
              <a:t>desired</a:t>
            </a:r>
            <a:r>
              <a:rPr lang="it-IT" sz="1400" dirty="0"/>
              <a:t> dumping and b:</a:t>
            </a:r>
          </a:p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  <a:p>
            <a:r>
              <a:rPr lang="it-IT" sz="1400" dirty="0" err="1"/>
              <a:t>Less</a:t>
            </a:r>
            <a:r>
              <a:rPr lang="it-IT" sz="1400" dirty="0"/>
              <a:t> aggressive , more </a:t>
            </a:r>
            <a:r>
              <a:rPr lang="it-IT" sz="1400" dirty="0" err="1"/>
              <a:t>stable</a:t>
            </a:r>
            <a:endParaRPr lang="it-IT" sz="1400" dirty="0"/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644194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DDE0-112E-0120-5690-38F1D2A98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ED4411-B9FF-6C18-C74E-5F68ED54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5E593-17D0-5B56-C99A-5297918B9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1" y="1148720"/>
            <a:ext cx="10742857" cy="56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E14A77-3DB7-D373-58D3-3299BC6EFE63}"/>
              </a:ext>
            </a:extLst>
          </p:cNvPr>
          <p:cNvSpPr txBox="1"/>
          <p:nvPr/>
        </p:nvSpPr>
        <p:spPr>
          <a:xfrm>
            <a:off x="1564105" y="1484697"/>
            <a:ext cx="1844842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d = 2 / </a:t>
            </a:r>
            <a:r>
              <a:rPr lang="it-IT" sz="1600" dirty="0" err="1"/>
              <a:t>sqrt</a:t>
            </a:r>
            <a:r>
              <a:rPr lang="it-IT" sz="1600" dirty="0"/>
              <a:t>(2)</a:t>
            </a:r>
          </a:p>
          <a:p>
            <a:r>
              <a:rPr lang="it-IT" sz="16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01584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507DD-07C1-67DB-00E7-854E236C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E1A587A-5060-A2BA-014A-31EEB79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nonlinearenonspinto720">
            <a:hlinkClick r:id="" action="ppaction://media"/>
            <a:extLst>
              <a:ext uri="{FF2B5EF4-FFF2-40B4-BE49-F238E27FC236}">
                <a16:creationId xmlns:a16="http://schemas.microsoft.com/office/drawing/2014/main" id="{C57A0BE7-CF80-6CAE-0371-7C06DB7A4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186" y="1173480"/>
            <a:ext cx="10051627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86E-9EA5-8F83-F90C-BD3298DC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97EA8AF-AB5E-1415-B7FC-43578776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471849-457E-EF5F-4D07-904595EE7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4" y="1297361"/>
            <a:ext cx="5203395" cy="2636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D028-F9AE-DF2D-6FD5-321C8E0B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3" y="4182508"/>
            <a:ext cx="5272388" cy="2597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9A6D21-B0EF-1A93-528F-27D0B3328D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72" y="4182508"/>
            <a:ext cx="5256879" cy="259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0E05-C67C-EBE3-5C66-BDAB7E0DF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37" y="1251641"/>
            <a:ext cx="5272388" cy="26865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1E0F03-BA6E-5E0C-4C09-8722C5D6FC6A}"/>
              </a:ext>
            </a:extLst>
          </p:cNvPr>
          <p:cNvSpPr txBox="1"/>
          <p:nvPr/>
        </p:nvSpPr>
        <p:spPr>
          <a:xfrm>
            <a:off x="6637717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51FED-37E6-4886-50E3-D7B935967C8B}"/>
              </a:ext>
            </a:extLst>
          </p:cNvPr>
          <p:cNvSpPr txBox="1"/>
          <p:nvPr/>
        </p:nvSpPr>
        <p:spPr>
          <a:xfrm>
            <a:off x="1234584" y="1491916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001A75-C82E-344D-CCE8-019DA5B11F35}"/>
              </a:ext>
            </a:extLst>
          </p:cNvPr>
          <p:cNvSpPr txBox="1"/>
          <p:nvPr/>
        </p:nvSpPr>
        <p:spPr>
          <a:xfrm>
            <a:off x="1234584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1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C25093-C9E4-0F94-0717-0F60398C4BBE}"/>
              </a:ext>
            </a:extLst>
          </p:cNvPr>
          <p:cNvSpPr txBox="1"/>
          <p:nvPr/>
        </p:nvSpPr>
        <p:spPr>
          <a:xfrm>
            <a:off x="6637717" y="4370143"/>
            <a:ext cx="13035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sz="1400" dirty="0"/>
              <a:t>d = 2 / </a:t>
            </a:r>
            <a:r>
              <a:rPr lang="it-IT" sz="1400" dirty="0" err="1"/>
              <a:t>sqrt</a:t>
            </a:r>
            <a:r>
              <a:rPr lang="it-IT" sz="1400" dirty="0"/>
              <a:t>(2)</a:t>
            </a:r>
          </a:p>
          <a:p>
            <a:r>
              <a:rPr lang="it-IT" sz="1400" dirty="0"/>
              <a:t>b =1</a:t>
            </a:r>
          </a:p>
        </p:txBody>
      </p:sp>
    </p:spTree>
    <p:extLst>
      <p:ext uri="{BB962C8B-B14F-4D97-AF65-F5344CB8AC3E}">
        <p14:creationId xmlns:p14="http://schemas.microsoft.com/office/powerpoint/2010/main" val="3127950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BE5D53FB-4D9F-3C19-F22D-A552BB6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/>
          <a:lstStyle/>
          <a:p>
            <a:pPr algn="ctr"/>
            <a:r>
              <a:rPr lang="it-IT" sz="3200" dirty="0"/>
              <a:t>TRAJECTORY TRACKING - OUTPUT ERROR FEEDBACK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316103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B97A84-70F9-F6BB-518B-8D553C8AE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r>
              <a:rPr lang="it-IT" dirty="0"/>
              <a:t>: the "urban </a:t>
            </a:r>
            <a:r>
              <a:rPr lang="it-IT" dirty="0" err="1"/>
              <a:t>mobility</a:t>
            </a:r>
            <a:r>
              <a:rPr lang="it-IT" dirty="0"/>
              <a:t> challenge"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EBA5DC-CD4A-36D0-8D69-5EFE79FB6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6000" y="2660533"/>
            <a:ext cx="11386473" cy="97166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800" b="1" dirty="0"/>
              <a:t>Problem: </a:t>
            </a:r>
            <a:r>
              <a:rPr lang="en-US" sz="1800" dirty="0"/>
              <a:t>An autonomous guided vehicle (AGV) has to travel along a closed circuit avoiding the other AGVs that are parked along the path; at the completion of one lap, the AGV has to get off the circuit and park at the box</a:t>
            </a:r>
            <a:endParaRPr lang="it-IT" sz="1800" dirty="0"/>
          </a:p>
          <a:p>
            <a:pPr>
              <a:buClr>
                <a:srgbClr val="C00000"/>
              </a:buClr>
            </a:pPr>
            <a:endParaRPr lang="it-IT" sz="1800" b="1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6C0F183-9811-0CA3-547B-A24694D7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D7B02-35C8-A209-336C-C4EFE54A15D1}"/>
              </a:ext>
            </a:extLst>
          </p:cNvPr>
          <p:cNvSpPr txBox="1"/>
          <p:nvPr/>
        </p:nvSpPr>
        <p:spPr>
          <a:xfrm>
            <a:off x="456000" y="4316101"/>
            <a:ext cx="58141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sz="1800" b="1" dirty="0"/>
              <a:t>PROJECT OBJECTIVES: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Track a </a:t>
            </a:r>
            <a:r>
              <a:rPr lang="it-IT" sz="1800" dirty="0" err="1"/>
              <a:t>closed</a:t>
            </a:r>
            <a:r>
              <a:rPr lang="it-IT" sz="1800" dirty="0"/>
              <a:t>-loop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 err="1"/>
              <a:t>Avoid</a:t>
            </a:r>
            <a:r>
              <a:rPr lang="it-IT" sz="1800" dirty="0"/>
              <a:t> </a:t>
            </a:r>
            <a:r>
              <a:rPr lang="it-IT" sz="1800" dirty="0" err="1"/>
              <a:t>obstacles</a:t>
            </a:r>
            <a:r>
              <a:rPr lang="it-IT" sz="1800" dirty="0"/>
              <a:t> on the </a:t>
            </a:r>
            <a:r>
              <a:rPr lang="it-IT" sz="1800" dirty="0" err="1"/>
              <a:t>trajectory</a:t>
            </a:r>
            <a:endParaRPr lang="it-IT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After </a:t>
            </a:r>
            <a:r>
              <a:rPr lang="it-IT" sz="1800" dirty="0" err="1"/>
              <a:t>performing</a:t>
            </a:r>
            <a:r>
              <a:rPr lang="it-IT" sz="1800" dirty="0"/>
              <a:t> one </a:t>
            </a:r>
            <a:r>
              <a:rPr lang="it-IT" sz="1800" dirty="0" err="1"/>
              <a:t>lap</a:t>
            </a:r>
            <a:r>
              <a:rPr lang="it-IT" sz="1800" dirty="0"/>
              <a:t>, </a:t>
            </a:r>
            <a:r>
              <a:rPr lang="it-IT" sz="1800" dirty="0" err="1"/>
              <a:t>reach</a:t>
            </a:r>
            <a:r>
              <a:rPr lang="it-IT" sz="1800" dirty="0"/>
              <a:t> an </a:t>
            </a:r>
            <a:r>
              <a:rPr lang="it-IT" sz="1800" dirty="0" err="1"/>
              <a:t>empty</a:t>
            </a:r>
            <a:r>
              <a:rPr lang="it-IT" sz="1800" dirty="0"/>
              <a:t> parking </a:t>
            </a:r>
            <a:r>
              <a:rPr lang="it-IT" sz="1800" dirty="0" err="1"/>
              <a:t>lot</a:t>
            </a:r>
            <a:endParaRPr lang="it-IT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6EC6ED-5F20-9B7D-CA71-9F1449C8A9B1}"/>
              </a:ext>
            </a:extLst>
          </p:cNvPr>
          <p:cNvSpPr txBox="1"/>
          <p:nvPr/>
        </p:nvSpPr>
        <p:spPr>
          <a:xfrm>
            <a:off x="6743086" y="4316101"/>
            <a:ext cx="50993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it-IT" b="1" dirty="0"/>
              <a:t>PROPOSED SOLUTIONS</a:t>
            </a:r>
            <a:r>
              <a:rPr lang="it-IT" sz="1800" b="1" dirty="0"/>
              <a:t>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State &amp; output </a:t>
            </a:r>
            <a:r>
              <a:rPr lang="it-IT" sz="1800" dirty="0" err="1"/>
              <a:t>error</a:t>
            </a:r>
            <a:r>
              <a:rPr lang="it-IT" sz="1800" dirty="0"/>
              <a:t> feedback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sz="1800" dirty="0"/>
              <a:t>Sensor for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detection</a:t>
            </a:r>
            <a:r>
              <a:rPr lang="it-IT" sz="1800" dirty="0"/>
              <a:t> and </a:t>
            </a:r>
            <a:r>
              <a:rPr lang="it-IT" sz="1800" dirty="0" err="1"/>
              <a:t>avoidance</a:t>
            </a:r>
            <a:endParaRPr lang="it-IT" dirty="0"/>
          </a:p>
          <a:p>
            <a:pPr marL="342900" indent="-342900">
              <a:buClr>
                <a:srgbClr val="C00000"/>
              </a:buClr>
              <a:buFont typeface="+mj-lt"/>
              <a:buAutoNum type="arabicParenR"/>
            </a:pPr>
            <a:r>
              <a:rPr lang="it-IT" dirty="0" err="1"/>
              <a:t>Cartesian</a:t>
            </a:r>
            <a:r>
              <a:rPr lang="it-IT" dirty="0"/>
              <a:t> &amp; Posture </a:t>
            </a:r>
            <a:r>
              <a:rPr lang="it-IT" dirty="0" err="1"/>
              <a:t>regulation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984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F43E74D-A225-A50F-45E1-A9A4A7F6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336"/>
            <a:ext cx="12192000" cy="320732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on a reference point on the sagittal axis</a:t>
            </a:r>
            <a:endParaRPr lang="it-IT" sz="24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55F94E2-2B95-640E-E80B-8B0A283E3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052" y="5230602"/>
            <a:ext cx="4615078" cy="78306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549B239-F28F-B316-A738-7A77E116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1471" y="5516071"/>
            <a:ext cx="3028335" cy="320647"/>
          </a:xfrm>
          <a:prstGeom prst="rect">
            <a:avLst/>
          </a:prstGeom>
        </p:spPr>
      </p:pic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6F673D03-F973-C66F-13F8-7A4D0677ABEC}"/>
              </a:ext>
            </a:extLst>
          </p:cNvPr>
          <p:cNvCxnSpPr/>
          <p:nvPr/>
        </p:nvCxnSpPr>
        <p:spPr>
          <a:xfrm>
            <a:off x="2930013" y="3842167"/>
            <a:ext cx="3165987" cy="1730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3CCFEBB-5FC4-D7A5-1EDD-BC60903EDBAB}"/>
              </a:ext>
            </a:extLst>
          </p:cNvPr>
          <p:cNvCxnSpPr>
            <a:cxnSpLocks/>
          </p:cNvCxnSpPr>
          <p:nvPr/>
        </p:nvCxnSpPr>
        <p:spPr>
          <a:xfrm>
            <a:off x="5294672" y="4744083"/>
            <a:ext cx="1066799" cy="539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395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9EF11328-3BEF-E2C1-F0AA-4091B84A184E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9BD365-6CDE-F10D-9897-0BDA582D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511" y="1211893"/>
            <a:ext cx="2279376" cy="1539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A3FD35C-82E1-A4DD-DD74-234C03AE1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927" y="2650462"/>
            <a:ext cx="3648584" cy="1419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C8FD8F0-E3E2-F446-4AE2-4346CD39A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3518" y="3336358"/>
            <a:ext cx="1267002" cy="733527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75DC54D-7111-458B-67F7-132BFD6BFB4A}"/>
              </a:ext>
            </a:extLst>
          </p:cNvPr>
          <p:cNvCxnSpPr/>
          <p:nvPr/>
        </p:nvCxnSpPr>
        <p:spPr>
          <a:xfrm>
            <a:off x="9104671" y="3903406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B27E1878-69CF-D2AA-727B-596D41F10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4091" y="4532671"/>
            <a:ext cx="781159" cy="295316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FDAB745-C6FA-F7C3-EF05-22A2B0B72045}"/>
              </a:ext>
            </a:extLst>
          </p:cNvPr>
          <p:cNvCxnSpPr>
            <a:cxnSpLocks/>
          </p:cNvCxnSpPr>
          <p:nvPr/>
        </p:nvCxnSpPr>
        <p:spPr>
          <a:xfrm flipH="1" flipV="1">
            <a:off x="5339365" y="3450706"/>
            <a:ext cx="2517338" cy="2524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81FAEB1-18CC-0018-5514-BC55FBBB0836}"/>
              </a:ext>
            </a:extLst>
          </p:cNvPr>
          <p:cNvCxnSpPr/>
          <p:nvPr/>
        </p:nvCxnSpPr>
        <p:spPr>
          <a:xfrm>
            <a:off x="1843549" y="4321277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1E146225-10D4-1CD2-FB3E-72359F82F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927" y="5120671"/>
            <a:ext cx="3648584" cy="8407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4E626A8-7E1D-907D-7760-FF7BCEA435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3736" y="4626504"/>
            <a:ext cx="1182797" cy="1113221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3F6B9412-BF53-7474-9EA6-819EFC355241}"/>
              </a:ext>
            </a:extLst>
          </p:cNvPr>
          <p:cNvCxnSpPr>
            <a:cxnSpLocks/>
          </p:cNvCxnSpPr>
          <p:nvPr/>
        </p:nvCxnSpPr>
        <p:spPr>
          <a:xfrm flipH="1">
            <a:off x="3890122" y="5309755"/>
            <a:ext cx="2967878" cy="492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F49F472-6CE0-4197-B40D-AEDD802555AD}"/>
              </a:ext>
            </a:extLst>
          </p:cNvPr>
          <p:cNvCxnSpPr>
            <a:cxnSpLocks/>
          </p:cNvCxnSpPr>
          <p:nvPr/>
        </p:nvCxnSpPr>
        <p:spPr>
          <a:xfrm flipV="1">
            <a:off x="7338989" y="4827987"/>
            <a:ext cx="1375102" cy="20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487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88C8187-27E0-7E60-6024-E1F000044F1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6996C4-1E64-8D00-62AC-756E79710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51" y="1759409"/>
            <a:ext cx="3743847" cy="7716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E7929E-4C23-0DF2-5B87-54D7C6431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109" y="1341929"/>
            <a:ext cx="4239217" cy="249589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57606E-1DEB-AF14-AE37-B33EB81941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09" y="4821796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F9FF5EAD-50E9-7385-A318-98A184E6DAC2}"/>
              </a:ext>
            </a:extLst>
          </p:cNvPr>
          <p:cNvSpPr/>
          <p:nvPr/>
        </p:nvSpPr>
        <p:spPr>
          <a:xfrm>
            <a:off x="3539613" y="1917290"/>
            <a:ext cx="383458" cy="656085"/>
          </a:xfrm>
          <a:prstGeom prst="rect">
            <a:avLst/>
          </a:prstGeom>
          <a:noFill/>
          <a:ln w="57150">
            <a:solidFill>
              <a:srgbClr val="E6E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F389986-1CB1-462C-51AE-0ED28E767A7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68DCF9D-ACE8-1393-2A76-41669C720EF9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16CFB35-00F3-2C8F-F0AF-0E85F88221F2}"/>
              </a:ext>
            </a:extLst>
          </p:cNvPr>
          <p:cNvSpPr/>
          <p:nvPr/>
        </p:nvSpPr>
        <p:spPr>
          <a:xfrm>
            <a:off x="2310581" y="1874957"/>
            <a:ext cx="1071716" cy="698418"/>
          </a:xfrm>
          <a:prstGeom prst="rect">
            <a:avLst/>
          </a:prstGeom>
          <a:noFill/>
          <a:ln w="38100">
            <a:solidFill>
              <a:srgbClr val="F4F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853C820A-D6F5-DD0B-9D9A-F84C4A36C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744" y="4802195"/>
            <a:ext cx="2897524" cy="286176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95B1CF0A-9065-692A-E8E3-F1537BA1778A}"/>
              </a:ext>
            </a:extLst>
          </p:cNvPr>
          <p:cNvSpPr txBox="1"/>
          <p:nvPr/>
        </p:nvSpPr>
        <p:spPr>
          <a:xfrm>
            <a:off x="7881299" y="4326958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Pro: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BC61FC1A-43E1-6AE1-B2F8-784F4B298FD5}"/>
              </a:ext>
            </a:extLst>
          </p:cNvPr>
          <p:cNvCxnSpPr/>
          <p:nvPr/>
        </p:nvCxnSpPr>
        <p:spPr>
          <a:xfrm>
            <a:off x="2774830" y="2674374"/>
            <a:ext cx="0" cy="7546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0AD09E0-FFEA-7AB1-0458-5078A8C35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1674" y="3521884"/>
            <a:ext cx="1714739" cy="26673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2C4B93F-3DB3-941E-5C19-5A3D014458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1113" y="4322199"/>
            <a:ext cx="1295581" cy="809738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8BFDF03-9E95-1DDF-842A-DD6A5667EDC0}"/>
              </a:ext>
            </a:extLst>
          </p:cNvPr>
          <p:cNvCxnSpPr>
            <a:cxnSpLocks/>
          </p:cNvCxnSpPr>
          <p:nvPr/>
        </p:nvCxnSpPr>
        <p:spPr>
          <a:xfrm flipV="1">
            <a:off x="6894786" y="3567179"/>
            <a:ext cx="822874" cy="631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2ED662E2-B619-EFCE-841A-0A4527C71653}"/>
              </a:ext>
            </a:extLst>
          </p:cNvPr>
          <p:cNvSpPr/>
          <p:nvPr/>
        </p:nvSpPr>
        <p:spPr>
          <a:xfrm>
            <a:off x="5402317" y="4204138"/>
            <a:ext cx="1492469" cy="105103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399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7B4896D4-F9BD-15D3-4AB0-34EB2D4D5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5654" r="8009" b="1929"/>
          <a:stretch/>
        </p:blipFill>
        <p:spPr>
          <a:xfrm>
            <a:off x="4105379" y="1163782"/>
            <a:ext cx="7776070" cy="5694218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543D27E-C801-CB7A-791F-BE93B8F25A0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7B4DF98-B3C1-2FF0-0943-F0C3D4923859}"/>
              </a:ext>
            </a:extLst>
          </p:cNvPr>
          <p:cNvCxnSpPr>
            <a:cxnSpLocks/>
          </p:cNvCxnSpPr>
          <p:nvPr/>
        </p:nvCxnSpPr>
        <p:spPr>
          <a:xfrm flipV="1">
            <a:off x="3387436" y="5227787"/>
            <a:ext cx="5091546" cy="6676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CE83C5C-1A4A-3EF9-8906-6DFA56D24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551" y="2017412"/>
            <a:ext cx="2038635" cy="352474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C8A8C9-8C73-3BCC-8E83-C37C91F6BE9E}"/>
              </a:ext>
            </a:extLst>
          </p:cNvPr>
          <p:cNvCxnSpPr>
            <a:cxnSpLocks/>
          </p:cNvCxnSpPr>
          <p:nvPr/>
        </p:nvCxnSpPr>
        <p:spPr>
          <a:xfrm flipV="1">
            <a:off x="2774830" y="2556164"/>
            <a:ext cx="2316715" cy="265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E2B26EB8-5A61-AC12-490E-D822AA814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30" y="5695357"/>
            <a:ext cx="2962688" cy="295316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B077868-5D67-685F-414E-B39157A62E00}"/>
              </a:ext>
            </a:extLst>
          </p:cNvPr>
          <p:cNvCxnSpPr>
            <a:cxnSpLocks/>
          </p:cNvCxnSpPr>
          <p:nvPr/>
        </p:nvCxnSpPr>
        <p:spPr>
          <a:xfrm flipV="1">
            <a:off x="7502236" y="3574473"/>
            <a:ext cx="623455" cy="16533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08E9836-CA7C-C224-1D2F-FFE63739A9A8}"/>
              </a:ext>
            </a:extLst>
          </p:cNvPr>
          <p:cNvCxnSpPr>
            <a:cxnSpLocks/>
          </p:cNvCxnSpPr>
          <p:nvPr/>
        </p:nvCxnSpPr>
        <p:spPr>
          <a:xfrm>
            <a:off x="1999177" y="2457717"/>
            <a:ext cx="3605645" cy="2505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275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45684-DB96-BA46-EFFD-455A9028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00A73A3-5CA1-13EF-B172-B265FDEC0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t="6260" r="7873" b="1895"/>
          <a:stretch/>
        </p:blipFill>
        <p:spPr>
          <a:xfrm>
            <a:off x="6264679" y="1257299"/>
            <a:ext cx="5813021" cy="4549716"/>
          </a:xfrm>
          <a:prstGeom prst="rect">
            <a:avLst/>
          </a:prstGeom>
        </p:spPr>
      </p:pic>
      <p:pic>
        <p:nvPicPr>
          <p:cNvPr id="16" name="Immagine 15" descr="Immagine che contiene diagramma, Diagramma, linea, testo&#10;&#10;Descrizione generata automaticamente">
            <a:extLst>
              <a:ext uri="{FF2B5EF4-FFF2-40B4-BE49-F238E27FC236}">
                <a16:creationId xmlns:a16="http://schemas.microsoft.com/office/drawing/2014/main" id="{5929DF11-1770-4CCD-D409-5A503316A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" t="5949" r="6666" b="-6151"/>
          <a:stretch/>
        </p:blipFill>
        <p:spPr>
          <a:xfrm>
            <a:off x="114300" y="1257299"/>
            <a:ext cx="6166193" cy="4634346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C6BE598-34FD-DFC4-4E6B-50219FBC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B552E27-13A2-7505-14E3-3BA7BCCFD04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002"/>
          <a:stretch/>
        </p:blipFill>
        <p:spPr>
          <a:xfrm>
            <a:off x="4822099" y="6234545"/>
            <a:ext cx="1273901" cy="295316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3F56CF1-41A0-6E3C-5084-095CACF51A0E}"/>
              </a:ext>
            </a:extLst>
          </p:cNvPr>
          <p:cNvCxnSpPr>
            <a:cxnSpLocks/>
          </p:cNvCxnSpPr>
          <p:nvPr/>
        </p:nvCxnSpPr>
        <p:spPr>
          <a:xfrm>
            <a:off x="2795155" y="4021282"/>
            <a:ext cx="1953490" cy="2213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9BFB425F-34C0-8E41-D2DF-743D9D174F40}"/>
              </a:ext>
            </a:extLst>
          </p:cNvPr>
          <p:cNvCxnSpPr>
            <a:cxnSpLocks/>
          </p:cNvCxnSpPr>
          <p:nvPr/>
        </p:nvCxnSpPr>
        <p:spPr>
          <a:xfrm flipH="1">
            <a:off x="6280493" y="4374573"/>
            <a:ext cx="3518134" cy="2007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488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C728D-BE1D-BA8A-CCF4-33D8E0B0A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6F81AB6-9AAB-6AD9-1E09-C6243CD3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BD598744-A007-3846-6568-58C96A94BB22}"/>
              </a:ext>
            </a:extLst>
          </p:cNvPr>
          <p:cNvSpPr txBox="1"/>
          <p:nvPr/>
        </p:nvSpPr>
        <p:spPr>
          <a:xfrm>
            <a:off x="10811805" y="1141874"/>
            <a:ext cx="7077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3" name="Immagine 2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B3C89C1A-47DD-4312-794A-B5BE0FC12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9" t="4055" r="9147" b="4231"/>
          <a:stretch/>
        </p:blipFill>
        <p:spPr>
          <a:xfrm>
            <a:off x="0" y="1141875"/>
            <a:ext cx="9325251" cy="5046720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B660A8-C8CD-E7EC-7001-7DB7EB808806}"/>
              </a:ext>
            </a:extLst>
          </p:cNvPr>
          <p:cNvCxnSpPr>
            <a:cxnSpLocks/>
          </p:cNvCxnSpPr>
          <p:nvPr/>
        </p:nvCxnSpPr>
        <p:spPr>
          <a:xfrm flipV="1">
            <a:off x="8447809" y="2164259"/>
            <a:ext cx="1360220" cy="2303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CD9F0932-9FF8-926E-F760-363A0E383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309" y="1804960"/>
            <a:ext cx="2038635" cy="35247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3D587B-6711-4CF8-1BDE-FBED6FAB30B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585" t="32378"/>
          <a:stretch/>
        </p:blipFill>
        <p:spPr>
          <a:xfrm>
            <a:off x="2178318" y="6163310"/>
            <a:ext cx="1875911" cy="568514"/>
          </a:xfrm>
          <a:prstGeom prst="rect">
            <a:avLst/>
          </a:prstGeom>
        </p:spPr>
      </p:pic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355B7645-5425-9DD8-291C-5EDB86CAFE10}"/>
              </a:ext>
            </a:extLst>
          </p:cNvPr>
          <p:cNvCxnSpPr>
            <a:cxnSpLocks/>
          </p:cNvCxnSpPr>
          <p:nvPr/>
        </p:nvCxnSpPr>
        <p:spPr>
          <a:xfrm flipH="1">
            <a:off x="865701" y="5072743"/>
            <a:ext cx="788928" cy="1204801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74A2D44-47A6-2598-BFA2-D7CF9B2DD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31" y="6406149"/>
            <a:ext cx="1152686" cy="257211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3F3422F3-CA36-04D0-80CF-9ACB72B4D47A}"/>
              </a:ext>
            </a:extLst>
          </p:cNvPr>
          <p:cNvCxnSpPr>
            <a:cxnSpLocks/>
          </p:cNvCxnSpPr>
          <p:nvPr/>
        </p:nvCxnSpPr>
        <p:spPr>
          <a:xfrm>
            <a:off x="1448295" y="6534754"/>
            <a:ext cx="606033" cy="0"/>
          </a:xfrm>
          <a:prstGeom prst="straightConnector1">
            <a:avLst/>
          </a:prstGeom>
          <a:ln>
            <a:solidFill>
              <a:srgbClr val="77A9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1006C669-A224-B0DB-4642-9A1766CD4089}"/>
              </a:ext>
            </a:extLst>
          </p:cNvPr>
          <p:cNvSpPr txBox="1"/>
          <p:nvPr/>
        </p:nvSpPr>
        <p:spPr>
          <a:xfrm>
            <a:off x="9541809" y="3665235"/>
            <a:ext cx="324774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small: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0B050"/>
                </a:solidFill>
                <a:latin typeface="Arial"/>
                <a:cs typeface="Arial"/>
              </a:rPr>
              <a:t>Better </a:t>
            </a:r>
            <a:r>
              <a:rPr lang="it-IT" dirty="0" err="1">
                <a:solidFill>
                  <a:srgbClr val="00B050"/>
                </a:solidFill>
                <a:latin typeface="Arial"/>
                <a:cs typeface="Arial"/>
              </a:rPr>
              <a:t>trajectory</a:t>
            </a:r>
            <a:endParaRPr lang="it-IT" dirty="0">
              <a:solidFill>
                <a:srgbClr val="00B050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Higher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</a:t>
            </a:r>
            <a:r>
              <a:rPr lang="it-IT" dirty="0">
                <a:solidFill>
                  <a:srgbClr val="FF0000"/>
                </a:solidFill>
                <a:latin typeface="Arial"/>
                <a:cs typeface="Arial"/>
              </a:rPr>
              <a:t>l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>
                <a:solidFill>
                  <a:prstClr val="black"/>
                </a:solidFill>
                <a:latin typeface="Arial"/>
                <a:cs typeface="Arial"/>
              </a:rPr>
              <a:t>b large: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it-IT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rotational</a:t>
            </a:r>
            <a:r>
              <a:rPr kumimoji="0" lang="it-IT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A smoother trajectory</a:t>
            </a:r>
            <a:endParaRPr kumimoji="0" lang="it-IT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1921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80E2A-0AB5-E5E5-A928-471788D87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DB1B888-827B-E3A3-E64C-D4CF6898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feedback_Bpoint">
            <a:hlinkClick r:id="" action="ppaction://media"/>
            <a:extLst>
              <a:ext uri="{FF2B5EF4-FFF2-40B4-BE49-F238E27FC236}">
                <a16:creationId xmlns:a16="http://schemas.microsoft.com/office/drawing/2014/main" id="{570C4BC1-4127-59BE-41C7-DA3218739E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808"/>
          <a:stretch/>
        </p:blipFill>
        <p:spPr>
          <a:xfrm>
            <a:off x="730101" y="1185531"/>
            <a:ext cx="10375103" cy="55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AA371ACE-2194-4A61-A639-58519642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Feedback linearization based </a:t>
            </a:r>
            <a:r>
              <a:rPr lang="it-IT" sz="2400" dirty="0"/>
              <a:t>on second </a:t>
            </a:r>
            <a:r>
              <a:rPr lang="it-IT" sz="2400" dirty="0" err="1"/>
              <a:t>order</a:t>
            </a:r>
            <a:r>
              <a:rPr lang="it-IT" sz="2400" dirty="0"/>
              <a:t> </a:t>
            </a:r>
            <a:r>
              <a:rPr lang="it-IT" sz="2400" dirty="0" err="1"/>
              <a:t>derivatives</a:t>
            </a: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BEB439-E161-77CF-8DC5-49908E44C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7816"/>
            <a:ext cx="12192000" cy="336236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7BEEEE2-96D2-9461-CB2E-6C40995FD614}"/>
              </a:ext>
            </a:extLst>
          </p:cNvPr>
          <p:cNvCxnSpPr/>
          <p:nvPr/>
        </p:nvCxnSpPr>
        <p:spPr>
          <a:xfrm>
            <a:off x="3087329" y="3723644"/>
            <a:ext cx="2841523" cy="2094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8C3785E-89D4-815E-B43E-D147951CDB7B}"/>
              </a:ext>
            </a:extLst>
          </p:cNvPr>
          <p:cNvCxnSpPr>
            <a:cxnSpLocks/>
          </p:cNvCxnSpPr>
          <p:nvPr/>
        </p:nvCxnSpPr>
        <p:spPr>
          <a:xfrm>
            <a:off x="5739580" y="4980697"/>
            <a:ext cx="555523" cy="693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2BC5C008-6296-56C9-8383-ED6710533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660" y="5837380"/>
            <a:ext cx="5401429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EC623F1-7AC6-2688-3104-709B73263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531" y="1891931"/>
            <a:ext cx="1495634" cy="390580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E416E4A-CF21-03EC-C253-88187CB3F466}"/>
              </a:ext>
            </a:extLst>
          </p:cNvPr>
          <p:cNvCxnSpPr>
            <a:cxnSpLocks/>
          </p:cNvCxnSpPr>
          <p:nvPr/>
        </p:nvCxnSpPr>
        <p:spPr>
          <a:xfrm>
            <a:off x="7757652" y="1671484"/>
            <a:ext cx="500879" cy="2204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80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A3EB-3539-783C-AEA0-2036C92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ABFA859-3E12-723E-F91B-6439EA8A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4" y="1682779"/>
            <a:ext cx="5649113" cy="290553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70320-B987-E048-7A58-533E4095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F970207-C328-97BA-4E3F-7760066AF7B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D383D8-495C-AFF1-8FE0-BFA1F7324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13480"/>
            <a:ext cx="3524742" cy="1352739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42CBB5A-828D-D6E2-F266-7DFC0FE34588}"/>
              </a:ext>
            </a:extLst>
          </p:cNvPr>
          <p:cNvCxnSpPr>
            <a:cxnSpLocks/>
          </p:cNvCxnSpPr>
          <p:nvPr/>
        </p:nvCxnSpPr>
        <p:spPr>
          <a:xfrm>
            <a:off x="5051843" y="3996255"/>
            <a:ext cx="1069009" cy="4758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tangolo 18">
            <a:extLst>
              <a:ext uri="{FF2B5EF4-FFF2-40B4-BE49-F238E27FC236}">
                <a16:creationId xmlns:a16="http://schemas.microsoft.com/office/drawing/2014/main" id="{CD11CEF8-901F-7A3F-7E35-5E5451AF562C}"/>
              </a:ext>
            </a:extLst>
          </p:cNvPr>
          <p:cNvSpPr/>
          <p:nvPr/>
        </p:nvSpPr>
        <p:spPr>
          <a:xfrm>
            <a:off x="193930" y="2093379"/>
            <a:ext cx="4744574" cy="4728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9DD36C3-E94E-7444-8061-AF8FDCFA6A83}"/>
              </a:ext>
            </a:extLst>
          </p:cNvPr>
          <p:cNvSpPr/>
          <p:nvPr/>
        </p:nvSpPr>
        <p:spPr>
          <a:xfrm>
            <a:off x="193927" y="3744686"/>
            <a:ext cx="4744574" cy="660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9531EDF-CB7C-F89E-0D06-181EE2D4C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473" y="4539333"/>
            <a:ext cx="2133898" cy="22863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E2C42AFB-AE9A-22F0-3B2C-F8626CFB6D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3246" y="5259479"/>
            <a:ext cx="1857634" cy="7811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59E2456A-A10C-C0F6-7F83-F7E848D94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3299" y="2981436"/>
            <a:ext cx="1657581" cy="600159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5E0B0ECB-8240-A433-8468-56403706A40A}"/>
              </a:ext>
            </a:extLst>
          </p:cNvPr>
          <p:cNvCxnSpPr/>
          <p:nvPr/>
        </p:nvCxnSpPr>
        <p:spPr>
          <a:xfrm>
            <a:off x="9851922" y="3429000"/>
            <a:ext cx="0" cy="629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86ED3584-4050-BA2F-8A0E-3647AE45AE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61369" y="4115619"/>
            <a:ext cx="581106" cy="285790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A52A72EE-4C16-C6D5-1C1A-1E3283682DC5}"/>
              </a:ext>
            </a:extLst>
          </p:cNvPr>
          <p:cNvSpPr/>
          <p:nvPr/>
        </p:nvSpPr>
        <p:spPr>
          <a:xfrm>
            <a:off x="8602595" y="1455659"/>
            <a:ext cx="490091" cy="5228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7C3C299-9BD2-EB21-4818-D5F16EC80FEA}"/>
              </a:ext>
            </a:extLst>
          </p:cNvPr>
          <p:cNvSpPr/>
          <p:nvPr/>
        </p:nvSpPr>
        <p:spPr>
          <a:xfrm>
            <a:off x="9329057" y="5780313"/>
            <a:ext cx="264970" cy="26032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C43D39D2-CBCA-6217-FDFC-657CE2493F7C}"/>
              </a:ext>
            </a:extLst>
          </p:cNvPr>
          <p:cNvSpPr/>
          <p:nvPr/>
        </p:nvSpPr>
        <p:spPr>
          <a:xfrm>
            <a:off x="10376964" y="3005381"/>
            <a:ext cx="264970" cy="2603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8806B0E-31C3-E46E-56FE-3A243865CF46}"/>
              </a:ext>
            </a:extLst>
          </p:cNvPr>
          <p:cNvSpPr/>
          <p:nvPr/>
        </p:nvSpPr>
        <p:spPr>
          <a:xfrm>
            <a:off x="10265226" y="5769423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6624B0C-44AA-BB23-A8DA-8C04320E5CDF}"/>
              </a:ext>
            </a:extLst>
          </p:cNvPr>
          <p:cNvSpPr/>
          <p:nvPr/>
        </p:nvSpPr>
        <p:spPr>
          <a:xfrm>
            <a:off x="10374082" y="3309246"/>
            <a:ext cx="264970" cy="26032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18EDD3A-7890-0843-F2DF-90C8A7E10FB3}"/>
              </a:ext>
            </a:extLst>
          </p:cNvPr>
          <p:cNvSpPr txBox="1"/>
          <p:nvPr/>
        </p:nvSpPr>
        <p:spPr>
          <a:xfrm>
            <a:off x="1328057" y="52860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singularity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due to the angle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90° with v=0 </a:t>
            </a:r>
            <a:endParaRPr lang="it-IT" dirty="0"/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E9FBBF75-40F2-0510-648A-462E85AF1462}"/>
              </a:ext>
            </a:extLst>
          </p:cNvPr>
          <p:cNvCxnSpPr>
            <a:cxnSpLocks/>
          </p:cNvCxnSpPr>
          <p:nvPr/>
        </p:nvCxnSpPr>
        <p:spPr>
          <a:xfrm flipH="1">
            <a:off x="4907147" y="3978622"/>
            <a:ext cx="116130" cy="1241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co 32">
            <a:extLst>
              <a:ext uri="{FF2B5EF4-FFF2-40B4-BE49-F238E27FC236}">
                <a16:creationId xmlns:a16="http://schemas.microsoft.com/office/drawing/2014/main" id="{CD5D2B78-1FB3-BEBE-C881-20F76CB3EFF8}"/>
              </a:ext>
            </a:extLst>
          </p:cNvPr>
          <p:cNvSpPr/>
          <p:nvPr/>
        </p:nvSpPr>
        <p:spPr>
          <a:xfrm>
            <a:off x="3570514" y="2158949"/>
            <a:ext cx="2683302" cy="1819673"/>
          </a:xfrm>
          <a:prstGeom prst="arc">
            <a:avLst>
              <a:gd name="adj1" fmla="val 16200000"/>
              <a:gd name="adj2" fmla="val 4972506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4065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99B2B-FC3A-90A5-17E4-2F90B492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0ACA4F6D-2973-96B3-D124-B8701A5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49" y="2036204"/>
            <a:ext cx="3439005" cy="78115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F0814A4-641F-9CB7-42FF-2CEC7BF2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52E043D-D803-B792-9844-9DA88CAB1FA3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Controller design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650224A-31CA-52C1-621D-508AD382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2" y="4428042"/>
            <a:ext cx="4248743" cy="1438476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AE8A7F8A-C3A2-1701-E50F-BD8A89BF4F98}"/>
              </a:ext>
            </a:extLst>
          </p:cNvPr>
          <p:cNvSpPr/>
          <p:nvPr/>
        </p:nvSpPr>
        <p:spPr>
          <a:xfrm>
            <a:off x="1309550" y="2077574"/>
            <a:ext cx="383458" cy="656085"/>
          </a:xfrm>
          <a:prstGeom prst="rect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433C4BE-C890-5697-27B3-D0CA6771909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FE1E3A6-99B5-6E20-FE66-70A72DAA11EB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9BF28885-297D-9028-2135-45B688955043}"/>
              </a:ext>
            </a:extLst>
          </p:cNvPr>
          <p:cNvSpPr/>
          <p:nvPr/>
        </p:nvSpPr>
        <p:spPr>
          <a:xfrm>
            <a:off x="1836693" y="2077574"/>
            <a:ext cx="2553908" cy="69841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CFE2D8C4-24FE-6DA3-ECD0-0CCADC47B4FC}"/>
              </a:ext>
            </a:extLst>
          </p:cNvPr>
          <p:cNvSpPr txBox="1"/>
          <p:nvPr/>
        </p:nvSpPr>
        <p:spPr>
          <a:xfrm>
            <a:off x="7061771" y="4297461"/>
            <a:ext cx="23934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</a:t>
            </a: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ADBD3F-6B0E-0A0A-56E3-E6E2EB143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268268"/>
            <a:ext cx="4324954" cy="2610214"/>
          </a:xfrm>
          <a:prstGeom prst="rect">
            <a:avLst/>
          </a:prstGeom>
        </p:spPr>
      </p:pic>
      <p:sp>
        <p:nvSpPr>
          <p:cNvPr id="17" name="Segno di moltiplicazione 16">
            <a:extLst>
              <a:ext uri="{FF2B5EF4-FFF2-40B4-BE49-F238E27FC236}">
                <a16:creationId xmlns:a16="http://schemas.microsoft.com/office/drawing/2014/main" id="{5D0B6DF7-6798-0F79-9EE8-CAAEBB103D48}"/>
              </a:ext>
            </a:extLst>
          </p:cNvPr>
          <p:cNvSpPr/>
          <p:nvPr/>
        </p:nvSpPr>
        <p:spPr>
          <a:xfrm>
            <a:off x="222272" y="4999971"/>
            <a:ext cx="1543664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6D6A89C-D75C-3DDA-BE73-E57380B0BF45}"/>
              </a:ext>
            </a:extLst>
          </p:cNvPr>
          <p:cNvCxnSpPr>
            <a:cxnSpLocks/>
          </p:cNvCxnSpPr>
          <p:nvPr/>
        </p:nvCxnSpPr>
        <p:spPr>
          <a:xfrm>
            <a:off x="1003582" y="5184848"/>
            <a:ext cx="0" cy="6816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FEA68E6-271A-C86F-C98A-4074FAC78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43" y="5972010"/>
            <a:ext cx="1540865" cy="292678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130301D3-27A4-E009-4E73-919BD231B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7282" y="4750722"/>
            <a:ext cx="4267796" cy="209579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7EEF4CD-E966-DCD9-0AB8-A75E4738636D}"/>
              </a:ext>
            </a:extLst>
          </p:cNvPr>
          <p:cNvCxnSpPr>
            <a:cxnSpLocks/>
          </p:cNvCxnSpPr>
          <p:nvPr/>
        </p:nvCxnSpPr>
        <p:spPr>
          <a:xfrm flipV="1">
            <a:off x="5088082" y="3602174"/>
            <a:ext cx="3794661" cy="430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AAC76FD8-A914-2485-E8AE-EB6C18A5F9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3763" y="2962415"/>
            <a:ext cx="1924319" cy="132416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4" name="Segno di moltiplicazione 23">
            <a:extLst>
              <a:ext uri="{FF2B5EF4-FFF2-40B4-BE49-F238E27FC236}">
                <a16:creationId xmlns:a16="http://schemas.microsoft.com/office/drawing/2014/main" id="{968161A5-2237-65C1-069E-F1E28F415F51}"/>
              </a:ext>
            </a:extLst>
          </p:cNvPr>
          <p:cNvSpPr/>
          <p:nvPr/>
        </p:nvSpPr>
        <p:spPr>
          <a:xfrm>
            <a:off x="796750" y="4444805"/>
            <a:ext cx="3387019" cy="400110"/>
          </a:xfrm>
          <a:prstGeom prst="mathMultiply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47510EA6-DAB3-9A68-FFF2-B80D7ACD8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954" y="4467291"/>
            <a:ext cx="2105319" cy="323895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FF45FA5-DF3F-8EE1-54B2-C16E9DCE7B34}"/>
              </a:ext>
            </a:extLst>
          </p:cNvPr>
          <p:cNvCxnSpPr>
            <a:cxnSpLocks/>
          </p:cNvCxnSpPr>
          <p:nvPr/>
        </p:nvCxnSpPr>
        <p:spPr>
          <a:xfrm>
            <a:off x="3605266" y="4640562"/>
            <a:ext cx="68071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tangolo 30">
            <a:extLst>
              <a:ext uri="{FF2B5EF4-FFF2-40B4-BE49-F238E27FC236}">
                <a16:creationId xmlns:a16="http://schemas.microsoft.com/office/drawing/2014/main" id="{A9DAEDD3-15BB-E59D-4F6A-22129A1E542B}"/>
              </a:ext>
            </a:extLst>
          </p:cNvPr>
          <p:cNvSpPr/>
          <p:nvPr/>
        </p:nvSpPr>
        <p:spPr>
          <a:xfrm>
            <a:off x="4324954" y="4467291"/>
            <a:ext cx="2105319" cy="400103"/>
          </a:xfrm>
          <a:prstGeom prst="rect">
            <a:avLst/>
          </a:prstGeom>
          <a:noFill/>
          <a:ln>
            <a:solidFill>
              <a:srgbClr val="D21F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2BF6B5E9-5A34-346E-CB2C-7C2ED321B611}"/>
              </a:ext>
            </a:extLst>
          </p:cNvPr>
          <p:cNvSpPr txBox="1"/>
          <p:nvPr/>
        </p:nvSpPr>
        <p:spPr>
          <a:xfrm>
            <a:off x="4592001" y="2044192"/>
            <a:ext cx="101414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>
                <a:solidFill>
                  <a:srgbClr val="00B050"/>
                </a:solidFill>
                <a:latin typeface="Arial"/>
                <a:cs typeface="Arial"/>
              </a:rPr>
              <a:t>PD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451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50399-CE7D-631D-2D36-29929F99D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AC674D-BCBC-0E30-0B77-BDCDD3C7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Framework: </a:t>
            </a:r>
            <a:r>
              <a:rPr lang="it-IT" dirty="0" err="1"/>
              <a:t>unicycle</a:t>
            </a:r>
            <a:endParaRPr lang="it-IT" dirty="0"/>
          </a:p>
        </p:txBody>
      </p:sp>
      <p:pic>
        <p:nvPicPr>
          <p:cNvPr id="4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5AF6C12-5CF7-A73C-5545-1BA99DE8C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2ECBB66A-89B7-4EB9-E907-B7BEC9AC95FC}"/>
              </a:ext>
            </a:extLst>
          </p:cNvPr>
          <p:cNvSpPr/>
          <p:nvPr/>
        </p:nvSpPr>
        <p:spPr>
          <a:xfrm rot="3481053">
            <a:off x="8814709" y="1854567"/>
            <a:ext cx="504964" cy="82544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A8B911-1AAD-DB33-4D3A-3A59BE9317B2}"/>
              </a:ext>
            </a:extLst>
          </p:cNvPr>
          <p:cNvCxnSpPr/>
          <p:nvPr/>
        </p:nvCxnSpPr>
        <p:spPr>
          <a:xfrm flipV="1">
            <a:off x="8262257" y="1341929"/>
            <a:ext cx="0" cy="1716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03C5B14-4719-D32F-8486-DEA015005210}"/>
              </a:ext>
            </a:extLst>
          </p:cNvPr>
          <p:cNvCxnSpPr>
            <a:cxnSpLocks/>
          </p:cNvCxnSpPr>
          <p:nvPr/>
        </p:nvCxnSpPr>
        <p:spPr>
          <a:xfrm>
            <a:off x="8262257" y="3058886"/>
            <a:ext cx="17417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64D1E636-4E3A-63E5-E898-33AAFE5B8E55}"/>
              </a:ext>
            </a:extLst>
          </p:cNvPr>
          <p:cNvCxnSpPr>
            <a:cxnSpLocks/>
          </p:cNvCxnSpPr>
          <p:nvPr/>
        </p:nvCxnSpPr>
        <p:spPr>
          <a:xfrm flipH="1">
            <a:off x="8262257" y="2341221"/>
            <a:ext cx="1132114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B703306-9C06-7240-3734-BDABF189E1B6}"/>
              </a:ext>
            </a:extLst>
          </p:cNvPr>
          <p:cNvCxnSpPr>
            <a:cxnSpLocks/>
          </p:cNvCxnSpPr>
          <p:nvPr/>
        </p:nvCxnSpPr>
        <p:spPr>
          <a:xfrm>
            <a:off x="8904514" y="2342013"/>
            <a:ext cx="0" cy="71687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F6CD664-4375-8767-DC06-CC079FA00390}"/>
              </a:ext>
            </a:extLst>
          </p:cNvPr>
          <p:cNvSpPr txBox="1"/>
          <p:nvPr/>
        </p:nvSpPr>
        <p:spPr>
          <a:xfrm>
            <a:off x="7936901" y="2157348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4AB1D3D-34EF-B483-5EF4-BF71BDBCD21B}"/>
              </a:ext>
            </a:extLst>
          </p:cNvPr>
          <p:cNvSpPr txBox="1"/>
          <p:nvPr/>
        </p:nvSpPr>
        <p:spPr>
          <a:xfrm>
            <a:off x="8760323" y="3058886"/>
            <a:ext cx="24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911FD0A-7148-AF81-BA1B-EA0C8B952483}"/>
              </a:ext>
            </a:extLst>
          </p:cNvPr>
          <p:cNvCxnSpPr>
            <a:cxnSpLocks/>
          </p:cNvCxnSpPr>
          <p:nvPr/>
        </p:nvCxnSpPr>
        <p:spPr>
          <a:xfrm flipH="1">
            <a:off x="8904514" y="1747221"/>
            <a:ext cx="979715" cy="59400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Arco 25">
            <a:extLst>
              <a:ext uri="{FF2B5EF4-FFF2-40B4-BE49-F238E27FC236}">
                <a16:creationId xmlns:a16="http://schemas.microsoft.com/office/drawing/2014/main" id="{6B8F4A93-C110-18AD-2FB7-80DE5D8213E5}"/>
              </a:ext>
            </a:extLst>
          </p:cNvPr>
          <p:cNvSpPr/>
          <p:nvPr/>
        </p:nvSpPr>
        <p:spPr>
          <a:xfrm rot="3251058">
            <a:off x="9007607" y="2079043"/>
            <a:ext cx="315068" cy="242729"/>
          </a:xfrm>
          <a:prstGeom prst="arc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4C15C5-8D8E-4B3F-B603-08D118938451}"/>
              </a:ext>
            </a:extLst>
          </p:cNvPr>
          <p:cNvSpPr txBox="1"/>
          <p:nvPr/>
        </p:nvSpPr>
        <p:spPr>
          <a:xfrm>
            <a:off x="9282084" y="2019196"/>
            <a:ext cx="38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it-IT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BE6F2906-9342-9F04-A13B-AB509F359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8" y="3038737"/>
            <a:ext cx="6932147" cy="3819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9E517F-7526-C1CF-B16F-AF1ED4C9D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62" y="2203687"/>
            <a:ext cx="6827256" cy="56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5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89C18-4798-4FA7-A159-8DAB75BA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agramma, testo, Diagramma, linea&#10;&#10;Descrizione generata automaticamente">
            <a:extLst>
              <a:ext uri="{FF2B5EF4-FFF2-40B4-BE49-F238E27FC236}">
                <a16:creationId xmlns:a16="http://schemas.microsoft.com/office/drawing/2014/main" id="{C06C7749-6BA1-FB05-C6DB-00CC869C0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t="5476" r="7929"/>
          <a:stretch/>
        </p:blipFill>
        <p:spPr>
          <a:xfrm>
            <a:off x="3697225" y="1153886"/>
            <a:ext cx="8405837" cy="5201861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5719571-3BCA-50ED-FCFF-823AF40FB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CDEC1E2-40CB-560A-2467-140CAEBA54E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D0E99D-8028-4F87-329A-7DA67C6A2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10" y="2378746"/>
            <a:ext cx="2038635" cy="35247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83C0DA4-A32C-F95C-1C30-AA1BDCE488BA}"/>
              </a:ext>
            </a:extLst>
          </p:cNvPr>
          <p:cNvCxnSpPr>
            <a:cxnSpLocks/>
          </p:cNvCxnSpPr>
          <p:nvPr/>
        </p:nvCxnSpPr>
        <p:spPr>
          <a:xfrm flipV="1">
            <a:off x="4076989" y="5148001"/>
            <a:ext cx="5060373" cy="948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03599-B7CB-28F5-B3D3-A9C59DD2BE5E}"/>
              </a:ext>
            </a:extLst>
          </p:cNvPr>
          <p:cNvCxnSpPr>
            <a:cxnSpLocks/>
          </p:cNvCxnSpPr>
          <p:nvPr/>
        </p:nvCxnSpPr>
        <p:spPr>
          <a:xfrm flipV="1">
            <a:off x="2686145" y="2467146"/>
            <a:ext cx="1722569" cy="223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>
            <a:extLst>
              <a:ext uri="{FF2B5EF4-FFF2-40B4-BE49-F238E27FC236}">
                <a16:creationId xmlns:a16="http://schemas.microsoft.com/office/drawing/2014/main" id="{440D4994-4944-4ADF-DF5D-5CF3741F0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42" y="5943895"/>
            <a:ext cx="3429479" cy="304843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FA3023B-C3FF-13E2-4BFD-BD9E8878317E}"/>
              </a:ext>
            </a:extLst>
          </p:cNvPr>
          <p:cNvCxnSpPr>
            <a:cxnSpLocks/>
          </p:cNvCxnSpPr>
          <p:nvPr/>
        </p:nvCxnSpPr>
        <p:spPr>
          <a:xfrm flipH="1" flipV="1">
            <a:off x="8044543" y="4049486"/>
            <a:ext cx="130045" cy="12394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6CFFB75-F457-D21B-5260-1E3A561D4460}"/>
              </a:ext>
            </a:extLst>
          </p:cNvPr>
          <p:cNvCxnSpPr>
            <a:cxnSpLocks/>
          </p:cNvCxnSpPr>
          <p:nvPr/>
        </p:nvCxnSpPr>
        <p:spPr>
          <a:xfrm>
            <a:off x="5176861" y="2731220"/>
            <a:ext cx="478643" cy="1318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8407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AC549-9452-B525-3061-DDFFF3195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diagramma, testo, linea, Diagramma&#10;&#10;Descrizione generata automaticamente">
            <a:extLst>
              <a:ext uri="{FF2B5EF4-FFF2-40B4-BE49-F238E27FC236}">
                <a16:creationId xmlns:a16="http://schemas.microsoft.com/office/drawing/2014/main" id="{41515B8C-AF06-B501-A7B3-FD046F541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" t="5062" r="8314"/>
          <a:stretch/>
        </p:blipFill>
        <p:spPr>
          <a:xfrm>
            <a:off x="-10442" y="1717076"/>
            <a:ext cx="6242304" cy="4700910"/>
          </a:xfrm>
          <a:prstGeom prst="rect">
            <a:avLst/>
          </a:prstGeom>
        </p:spPr>
      </p:pic>
      <p:pic>
        <p:nvPicPr>
          <p:cNvPr id="5" name="Immagine 4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0CD985DE-B09F-1EA5-31EB-D1EBDE444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6344" r="7938" b="3161"/>
          <a:stretch/>
        </p:blipFill>
        <p:spPr>
          <a:xfrm>
            <a:off x="6231862" y="1641785"/>
            <a:ext cx="5969477" cy="4192960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A612795-6BB0-91DE-188A-874A4F670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08452D6C-2C8F-A5DA-9998-82E49530384A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C559089D-8754-5893-A0E4-67D20347A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194" y="6302201"/>
            <a:ext cx="3429479" cy="304843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230E68C-8F35-E752-1288-0A36E224899B}"/>
              </a:ext>
            </a:extLst>
          </p:cNvPr>
          <p:cNvCxnSpPr>
            <a:cxnSpLocks/>
          </p:cNvCxnSpPr>
          <p:nvPr/>
        </p:nvCxnSpPr>
        <p:spPr>
          <a:xfrm flipH="1">
            <a:off x="8384593" y="1847869"/>
            <a:ext cx="1043976" cy="438542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518A5341-953C-03BD-8DD4-EBC23D91BDED}"/>
              </a:ext>
            </a:extLst>
          </p:cNvPr>
          <p:cNvCxnSpPr>
            <a:cxnSpLocks/>
          </p:cNvCxnSpPr>
          <p:nvPr/>
        </p:nvCxnSpPr>
        <p:spPr>
          <a:xfrm flipH="1">
            <a:off x="7411771" y="2961409"/>
            <a:ext cx="307936" cy="1537855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>
            <a:extLst>
              <a:ext uri="{FF2B5EF4-FFF2-40B4-BE49-F238E27FC236}">
                <a16:creationId xmlns:a16="http://schemas.microsoft.com/office/drawing/2014/main" id="{9F7EB437-91F3-D9F5-69CF-1F41F97ACF42}"/>
              </a:ext>
            </a:extLst>
          </p:cNvPr>
          <p:cNvSpPr/>
          <p:nvPr/>
        </p:nvSpPr>
        <p:spPr>
          <a:xfrm>
            <a:off x="3110710" y="1849311"/>
            <a:ext cx="512128" cy="620035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09DC01D-386D-7198-702B-1D51CC1E75E5}"/>
              </a:ext>
            </a:extLst>
          </p:cNvPr>
          <p:cNvCxnSpPr>
            <a:cxnSpLocks/>
          </p:cNvCxnSpPr>
          <p:nvPr/>
        </p:nvCxnSpPr>
        <p:spPr>
          <a:xfrm>
            <a:off x="9428569" y="1847869"/>
            <a:ext cx="194402" cy="168454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4F5E88F-AF14-E6FF-673C-33D692E45D5B}"/>
              </a:ext>
            </a:extLst>
          </p:cNvPr>
          <p:cNvCxnSpPr>
            <a:cxnSpLocks/>
          </p:cNvCxnSpPr>
          <p:nvPr/>
        </p:nvCxnSpPr>
        <p:spPr>
          <a:xfrm>
            <a:off x="5795289" y="3400898"/>
            <a:ext cx="815348" cy="28339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64E8A62E-B02D-CFB0-2ACA-060C03430ACE}"/>
              </a:ext>
            </a:extLst>
          </p:cNvPr>
          <p:cNvCxnSpPr>
            <a:cxnSpLocks/>
          </p:cNvCxnSpPr>
          <p:nvPr/>
        </p:nvCxnSpPr>
        <p:spPr>
          <a:xfrm>
            <a:off x="3366774" y="2469346"/>
            <a:ext cx="76794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36">
            <a:extLst>
              <a:ext uri="{FF2B5EF4-FFF2-40B4-BE49-F238E27FC236}">
                <a16:creationId xmlns:a16="http://schemas.microsoft.com/office/drawing/2014/main" id="{0A144D18-84AA-FECD-BB65-2980FCB0DAE6}"/>
              </a:ext>
            </a:extLst>
          </p:cNvPr>
          <p:cNvSpPr/>
          <p:nvPr/>
        </p:nvSpPr>
        <p:spPr>
          <a:xfrm>
            <a:off x="7151093" y="4499264"/>
            <a:ext cx="678873" cy="1174304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B8DF8749-EFFD-45D2-67FE-13089BA532A2}"/>
              </a:ext>
            </a:extLst>
          </p:cNvPr>
          <p:cNvCxnSpPr>
            <a:cxnSpLocks/>
          </p:cNvCxnSpPr>
          <p:nvPr/>
        </p:nvCxnSpPr>
        <p:spPr>
          <a:xfrm flipH="1" flipV="1">
            <a:off x="5853087" y="1381136"/>
            <a:ext cx="1423393" cy="466733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9EB228E7-F5C0-8DD3-15C8-4BC4D07E0B23}"/>
              </a:ext>
            </a:extLst>
          </p:cNvPr>
          <p:cNvSpPr/>
          <p:nvPr/>
        </p:nvSpPr>
        <p:spPr>
          <a:xfrm>
            <a:off x="954439" y="3048000"/>
            <a:ext cx="693976" cy="968829"/>
          </a:xfrm>
          <a:prstGeom prst="ellipse">
            <a:avLst/>
          </a:prstGeom>
          <a:noFill/>
          <a:ln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4FBDF2B-46E5-E0A6-1087-FB58D8F73C57}"/>
              </a:ext>
            </a:extLst>
          </p:cNvPr>
          <p:cNvCxnSpPr>
            <a:cxnSpLocks/>
          </p:cNvCxnSpPr>
          <p:nvPr/>
        </p:nvCxnSpPr>
        <p:spPr>
          <a:xfrm flipV="1">
            <a:off x="1216224" y="1381136"/>
            <a:ext cx="2012622" cy="1666864"/>
          </a:xfrm>
          <a:prstGeom prst="straightConnector1">
            <a:avLst/>
          </a:prstGeom>
          <a:ln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2AE09CEC-190E-6499-48E9-349EB26BA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596" y="1202652"/>
            <a:ext cx="2048161" cy="314369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123060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 (5)">
            <a:hlinkClick r:id="" action="ppaction://media"/>
            <a:extLst>
              <a:ext uri="{FF2B5EF4-FFF2-40B4-BE49-F238E27FC236}">
                <a16:creationId xmlns:a16="http://schemas.microsoft.com/office/drawing/2014/main" id="{7C489474-2670-3208-4350-2DFC650BFD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5555"/>
          <a:stretch/>
        </p:blipFill>
        <p:spPr>
          <a:xfrm>
            <a:off x="942575" y="1219199"/>
            <a:ext cx="10306850" cy="54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CACB-DA18-F1D1-33AB-0908E6C6F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058F34D-B015-39CB-6049-28495046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588E0AF-F088-653C-C3DB-72B87066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06" y="3429000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3200" dirty="0"/>
              <a:t>REGULATION</a:t>
            </a:r>
            <a:endParaRPr lang="it-IT" sz="3200" b="0" dirty="0"/>
          </a:p>
        </p:txBody>
      </p:sp>
    </p:spTree>
    <p:extLst>
      <p:ext uri="{BB962C8B-B14F-4D97-AF65-F5344CB8AC3E}">
        <p14:creationId xmlns:p14="http://schemas.microsoft.com/office/powerpoint/2010/main" val="938110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7437-C486-E564-C8DF-470CC9161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32953D4-FE61-D01F-EA0A-19DCE5D1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D8BF2DD-E63A-4B77-4378-EB5E5E3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899221"/>
            <a:ext cx="11736000" cy="1188000"/>
          </a:xfrm>
        </p:spPr>
        <p:txBody>
          <a:bodyPr>
            <a:normAutofit/>
          </a:bodyPr>
          <a:lstStyle/>
          <a:p>
            <a:pPr algn="ctr"/>
            <a:r>
              <a:rPr lang="it-IT" sz="2400" dirty="0" err="1"/>
              <a:t>Cartesian</a:t>
            </a:r>
            <a:r>
              <a:rPr lang="it-IT" sz="2400" dirty="0"/>
              <a:t>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7EA348F-FDA5-5A0F-B10A-3EF1FD5AC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52" y="4747934"/>
            <a:ext cx="4308225" cy="28355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FE7DD4F-F218-57FD-BA18-6CDC9848C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0784" y="4790466"/>
            <a:ext cx="1037541" cy="54736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34C290C-71CA-38F2-A427-A8D439BF8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338" y="5958779"/>
            <a:ext cx="3515216" cy="228632"/>
          </a:xfrm>
          <a:prstGeom prst="rect">
            <a:avLst/>
          </a:prstGeom>
        </p:spPr>
      </p:pic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02AB11B3-941C-4383-E553-B1F50DC46C05}"/>
              </a:ext>
            </a:extLst>
          </p:cNvPr>
          <p:cNvCxnSpPr/>
          <p:nvPr/>
        </p:nvCxnSpPr>
        <p:spPr>
          <a:xfrm flipH="1">
            <a:off x="6680784" y="5388077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72B7DA6D-21F8-C868-102A-2EE469DA4E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47744"/>
            <a:ext cx="12192000" cy="2762512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73612F3-D848-96CD-CE98-2B0420DE08D4}"/>
              </a:ext>
            </a:extLst>
          </p:cNvPr>
          <p:cNvCxnSpPr/>
          <p:nvPr/>
        </p:nvCxnSpPr>
        <p:spPr>
          <a:xfrm>
            <a:off x="1177159" y="1870841"/>
            <a:ext cx="0" cy="4519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4077035D-F934-59F8-19A2-1675DDB6D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24" y="1556705"/>
            <a:ext cx="2610214" cy="27626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C79E8FAB-68CF-EA91-7909-A184DC2FBC12}"/>
              </a:ext>
            </a:extLst>
          </p:cNvPr>
          <p:cNvSpPr/>
          <p:nvPr/>
        </p:nvSpPr>
        <p:spPr>
          <a:xfrm>
            <a:off x="143680" y="2322786"/>
            <a:ext cx="2077005" cy="1188000"/>
          </a:xfrm>
          <a:prstGeom prst="rect">
            <a:avLst/>
          </a:prstGeom>
          <a:noFill/>
          <a:ln w="19050">
            <a:solidFill>
              <a:srgbClr val="23E6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0027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176EC-2B18-FBCB-5D5D-A823A9D74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>
            <a:extLst>
              <a:ext uri="{FF2B5EF4-FFF2-40B4-BE49-F238E27FC236}">
                <a16:creationId xmlns:a16="http://schemas.microsoft.com/office/drawing/2014/main" id="{99C2C7C7-D888-57A3-2155-FCCC7CFE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551" y="4458425"/>
            <a:ext cx="3902745" cy="443699"/>
          </a:xfrm>
          <a:prstGeom prst="rect">
            <a:avLst/>
          </a:prstGeom>
        </p:spPr>
      </p:pic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48601711-B436-4078-B564-78E2E4382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37258AB-5D15-82D3-83FA-3A78F2736D47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43C03FB-48B4-8DAF-E4A7-69A76B6FB8E8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6670D63-C23A-13AA-C3D2-01E8562CB4D7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37BD53-700D-E08C-EA58-07C964F782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645" t="6454" r="54839" b="37818"/>
          <a:stretch/>
        </p:blipFill>
        <p:spPr>
          <a:xfrm>
            <a:off x="8233835" y="1561786"/>
            <a:ext cx="2379407" cy="15394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597AB3-0EEA-AE74-6355-6EB426E67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0145" y="1717076"/>
            <a:ext cx="3705742" cy="1228896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C1B92DD-01DD-42C8-BAEC-BA9823723305}"/>
              </a:ext>
            </a:extLst>
          </p:cNvPr>
          <p:cNvCxnSpPr>
            <a:cxnSpLocks/>
          </p:cNvCxnSpPr>
          <p:nvPr/>
        </p:nvCxnSpPr>
        <p:spPr>
          <a:xfrm flipH="1" flipV="1">
            <a:off x="5564728" y="2751753"/>
            <a:ext cx="2633699" cy="1591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A6C90C9D-082C-E173-90F0-3B7A213169E8}"/>
              </a:ext>
            </a:extLst>
          </p:cNvPr>
          <p:cNvSpPr/>
          <p:nvPr/>
        </p:nvSpPr>
        <p:spPr>
          <a:xfrm>
            <a:off x="7943185" y="4431441"/>
            <a:ext cx="290650" cy="6016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CDE2F86-842A-24EA-DA75-FB61B34BC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t="5269" r="7337" b="1683"/>
          <a:stretch/>
        </p:blipFill>
        <p:spPr>
          <a:xfrm>
            <a:off x="0" y="2940628"/>
            <a:ext cx="5114870" cy="387347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352E2C3-35D7-AF4F-BF7B-9EB987ABD1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8317" y="5406002"/>
            <a:ext cx="4010585" cy="26673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3B405AA-BC12-6832-214D-9CD251A8359B}"/>
              </a:ext>
            </a:extLst>
          </p:cNvPr>
          <p:cNvSpPr/>
          <p:nvPr/>
        </p:nvSpPr>
        <p:spPr>
          <a:xfrm>
            <a:off x="8296290" y="4431441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DF3A465-FB57-DF35-9080-CE28DD433FF4}"/>
              </a:ext>
            </a:extLst>
          </p:cNvPr>
          <p:cNvSpPr/>
          <p:nvPr/>
        </p:nvSpPr>
        <p:spPr>
          <a:xfrm>
            <a:off x="8665553" y="5406002"/>
            <a:ext cx="273382" cy="266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205AAB5-9F3F-EEC4-1E6F-72F2B31CF02E}"/>
              </a:ext>
            </a:extLst>
          </p:cNvPr>
          <p:cNvSpPr/>
          <p:nvPr/>
        </p:nvSpPr>
        <p:spPr>
          <a:xfrm>
            <a:off x="9967749" y="4422175"/>
            <a:ext cx="868729" cy="250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98B306C-4BC6-1B5D-0BE8-A6D623B4E2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8317" y="5736116"/>
            <a:ext cx="1924319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49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3BBAD-4F08-4D16-2964-B0F9FBCE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7701950-69D5-EBE2-B002-66040A01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73CC3ED8-EC2F-849F-4F9B-F6AE53EE1831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8191AC2-6215-FFE6-EF44-C50C6D7F120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D98B2B2-68C1-585D-09BF-B319D5B97D8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E95FDDE3-E4B3-714A-004F-FB52F7E0E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" t="6545" r="9062" b="2679"/>
          <a:stretch/>
        </p:blipFill>
        <p:spPr>
          <a:xfrm>
            <a:off x="3584027" y="1166648"/>
            <a:ext cx="8607973" cy="569135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165A5B-EBD3-6EE4-AEB0-5C9AC23E1A4F}"/>
              </a:ext>
            </a:extLst>
          </p:cNvPr>
          <p:cNvSpPr txBox="1"/>
          <p:nvPr/>
        </p:nvSpPr>
        <p:spPr>
          <a:xfrm>
            <a:off x="220717" y="2049517"/>
            <a:ext cx="3279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Proportional trend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324257-1151-C41E-6960-1C4C4F77F6C9}"/>
              </a:ext>
            </a:extLst>
          </p:cNvPr>
          <p:cNvSpPr txBox="1"/>
          <p:nvPr/>
        </p:nvSpPr>
        <p:spPr>
          <a:xfrm>
            <a:off x="103069" y="5098125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 tends to zero, resulting in lower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endParaRPr lang="it-IT" dirty="0">
              <a:solidFill>
                <a:srgbClr val="23E629"/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CEB0C35-97FA-07F6-07BE-938114FC431E}"/>
              </a:ext>
            </a:extLst>
          </p:cNvPr>
          <p:cNvCxnSpPr>
            <a:cxnSpLocks/>
          </p:cNvCxnSpPr>
          <p:nvPr/>
        </p:nvCxnSpPr>
        <p:spPr>
          <a:xfrm flipH="1">
            <a:off x="2194918" y="3117355"/>
            <a:ext cx="2374757" cy="234031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93B94B2-DE55-032F-F516-7DBD41944803}"/>
              </a:ext>
            </a:extLst>
          </p:cNvPr>
          <p:cNvSpPr txBox="1"/>
          <p:nvPr/>
        </p:nvSpPr>
        <p:spPr>
          <a:xfrm>
            <a:off x="220717" y="2991261"/>
            <a:ext cx="327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greater the </a:t>
            </a:r>
            <a:r>
              <a:rPr lang="en-US" dirty="0">
                <a:solidFill>
                  <a:srgbClr val="FF0000"/>
                </a:solidFill>
              </a:rPr>
              <a:t>error</a:t>
            </a:r>
            <a:r>
              <a:rPr lang="en-US" dirty="0"/>
              <a:t>, the greater the </a:t>
            </a:r>
            <a:r>
              <a:rPr lang="en-US" dirty="0">
                <a:solidFill>
                  <a:srgbClr val="23E629"/>
                </a:solidFill>
              </a:rPr>
              <a:t>speed</a:t>
            </a:r>
            <a:r>
              <a:rPr lang="en-US" dirty="0"/>
              <a:t> action</a:t>
            </a:r>
            <a:endParaRPr lang="it-IT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9B466180-6EE4-F9EB-7163-45BB296C2DB3}"/>
              </a:ext>
            </a:extLst>
          </p:cNvPr>
          <p:cNvCxnSpPr>
            <a:cxnSpLocks/>
          </p:cNvCxnSpPr>
          <p:nvPr/>
        </p:nvCxnSpPr>
        <p:spPr>
          <a:xfrm flipH="1" flipV="1">
            <a:off x="2652118" y="5541034"/>
            <a:ext cx="3107551" cy="607518"/>
          </a:xfrm>
          <a:prstGeom prst="straightConnector1">
            <a:avLst/>
          </a:prstGeom>
          <a:ln w="19050">
            <a:solidFill>
              <a:srgbClr val="23E6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721992FF-156F-6426-2DCE-3EBCE1D1BA44}"/>
              </a:ext>
            </a:extLst>
          </p:cNvPr>
          <p:cNvCxnSpPr>
            <a:cxnSpLocks/>
          </p:cNvCxnSpPr>
          <p:nvPr/>
        </p:nvCxnSpPr>
        <p:spPr>
          <a:xfrm rot="10800000">
            <a:off x="1019506" y="5339260"/>
            <a:ext cx="4656081" cy="977609"/>
          </a:xfrm>
          <a:prstGeom prst="curvedConnector3">
            <a:avLst>
              <a:gd name="adj1" fmla="val 985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tangolo 40">
            <a:extLst>
              <a:ext uri="{FF2B5EF4-FFF2-40B4-BE49-F238E27FC236}">
                <a16:creationId xmlns:a16="http://schemas.microsoft.com/office/drawing/2014/main" id="{F0535035-2AF6-A6B4-5257-CD620603F68C}"/>
              </a:ext>
            </a:extLst>
          </p:cNvPr>
          <p:cNvSpPr/>
          <p:nvPr/>
        </p:nvSpPr>
        <p:spPr>
          <a:xfrm>
            <a:off x="5239109" y="5213131"/>
            <a:ext cx="856891" cy="11876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6260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214CC-A9C0-0FF7-0448-8306F8245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3B8F429D-06C8-FEB9-8F00-B67952C16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A2913594-65AF-AA0B-F004-A5B75215A169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DA532D3-367B-1123-19D6-2C0B3B50CE3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3E75C49-B575-FD55-34A3-4A63696307DF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35D2B9B1-7064-35F6-27C6-4E9FB2E85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5" t="5330" r="7671" b="1454"/>
          <a:stretch/>
        </p:blipFill>
        <p:spPr>
          <a:xfrm>
            <a:off x="0" y="1798139"/>
            <a:ext cx="6556503" cy="4385475"/>
          </a:xfrm>
          <a:prstGeom prst="rect">
            <a:avLst/>
          </a:prstGeom>
        </p:spPr>
      </p:pic>
      <p:pic>
        <p:nvPicPr>
          <p:cNvPr id="8" name="Immagine 7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83E9B8AB-573C-3779-C222-18EF19C0D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" t="5452" r="7980" b="1768"/>
          <a:stretch/>
        </p:blipFill>
        <p:spPr>
          <a:xfrm>
            <a:off x="6480303" y="2379518"/>
            <a:ext cx="5659018" cy="446809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0ECDD96-E021-0D9F-9557-EB60DAE49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670" y="1374081"/>
            <a:ext cx="1905266" cy="266737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CB33EB7-4B07-670D-137B-6103D3E5D3D5}"/>
              </a:ext>
            </a:extLst>
          </p:cNvPr>
          <p:cNvCxnSpPr/>
          <p:nvPr/>
        </p:nvCxnSpPr>
        <p:spPr>
          <a:xfrm flipH="1">
            <a:off x="3813464" y="1717076"/>
            <a:ext cx="2282536" cy="30107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F0328F6-9B6B-6F4C-7944-11A0F4A1796E}"/>
              </a:ext>
            </a:extLst>
          </p:cNvPr>
          <p:cNvCxnSpPr>
            <a:cxnSpLocks/>
          </p:cNvCxnSpPr>
          <p:nvPr/>
        </p:nvCxnSpPr>
        <p:spPr>
          <a:xfrm>
            <a:off x="6885210" y="1717076"/>
            <a:ext cx="3174206" cy="3655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738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26951-E61C-82F1-B999-1F3C9761C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5C4A064-EEE0-0022-6267-6EF8336BB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Video senza titolo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ECF883D9-BA53-50ED-49EE-A476ED8CE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6105"/>
          <a:stretch/>
        </p:blipFill>
        <p:spPr>
          <a:xfrm>
            <a:off x="1001232" y="1341929"/>
            <a:ext cx="10189535" cy="53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95A4C-B18C-5E40-4B12-E0BAF330B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081B03A-CD6B-D482-0217-C60FD4E30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D3A81336-96B5-66A8-B08C-EF35D465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Pose </a:t>
            </a:r>
            <a:r>
              <a:rPr lang="it-IT" sz="2400" dirty="0" err="1"/>
              <a:t>regulation</a:t>
            </a:r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3678ED4-A0AE-0B48-AC8D-FBE313D1D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219" y="5272174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42F178C-B65E-4DD3-2DF4-3B9073B38E60}"/>
              </a:ext>
            </a:extLst>
          </p:cNvPr>
          <p:cNvCxnSpPr/>
          <p:nvPr/>
        </p:nvCxnSpPr>
        <p:spPr>
          <a:xfrm flipH="1">
            <a:off x="7979665" y="4701472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CF007F1B-BF15-CE1F-3DA1-39CC165D2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EF93029-13A8-8B9D-AB41-8E5A40AD6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429" y="4207123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54EB040A-6FAC-E7A8-6793-2E960612CFB9}"/>
              </a:ext>
            </a:extLst>
          </p:cNvPr>
          <p:cNvSpPr/>
          <p:nvPr/>
        </p:nvSpPr>
        <p:spPr>
          <a:xfrm>
            <a:off x="7120749" y="5250020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F2122F5-C0DA-FDC8-5226-A83712C3E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510" y="1936701"/>
            <a:ext cx="9334980" cy="221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10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Arial"/>
                <a:cs typeface="Arial"/>
              </a:rPr>
              <a:t>Framework: </a:t>
            </a:r>
            <a:r>
              <a:rPr lang="it-IT" dirty="0" err="1">
                <a:latin typeface="Arial"/>
                <a:cs typeface="Arial"/>
              </a:rPr>
              <a:t>trajectory</a:t>
            </a:r>
            <a:endParaRPr lang="en-US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1F379AA-FA9F-EEA8-535F-D4C87AE834B3}"/>
              </a:ext>
            </a:extLst>
          </p:cNvPr>
          <p:cNvSpPr txBox="1"/>
          <p:nvPr/>
        </p:nvSpPr>
        <p:spPr>
          <a:xfrm>
            <a:off x="322982" y="2766077"/>
            <a:ext cx="511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design the desired trajectory, a series of waypoints was defined. These waypoints were then interpolated using cubic spline interpolation to ensure a continuous path</a:t>
            </a: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To test controllers' functionalities on a non-continuous path, a sharp square-angle turn is added to the path</a:t>
            </a:r>
            <a:endParaRPr lang="it-IT" dirty="0"/>
          </a:p>
        </p:txBody>
      </p:sp>
      <p:pic>
        <p:nvPicPr>
          <p:cNvPr id="24" name="Immagine 23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E001C99C-7F62-1DAC-5613-A68BB2A9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440468" y="2548449"/>
            <a:ext cx="6588379" cy="31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50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46414-C8D2-6F58-6CB2-3B7CA7F69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C191AFFC-ACA5-54B7-72C5-76D0B789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D1788ED-1162-77D6-FC88-F8EA6C8626FD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58E4D2D-C1BE-9745-15C4-1A6DD2ED11C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BAD5CB7-35F0-94A2-1504-87CE73E60523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Immagine 9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C1860E5D-F7B7-B830-1DC9-71E63072D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" y="1917291"/>
            <a:ext cx="8926830" cy="4179802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9E8A2E3-DF08-BC82-24D3-BC1F5E575CF9}"/>
              </a:ext>
            </a:extLst>
          </p:cNvPr>
          <p:cNvCxnSpPr>
            <a:cxnSpLocks/>
          </p:cNvCxnSpPr>
          <p:nvPr/>
        </p:nvCxnSpPr>
        <p:spPr>
          <a:xfrm flipH="1">
            <a:off x="2310581" y="2034540"/>
            <a:ext cx="2375719" cy="20231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BA29C45-AD3C-4811-6377-099EA3C3A53F}"/>
              </a:ext>
            </a:extLst>
          </p:cNvPr>
          <p:cNvSpPr txBox="1"/>
          <p:nvPr/>
        </p:nvSpPr>
        <p:spPr>
          <a:xfrm>
            <a:off x="4686300" y="1111210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Singularity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beginning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the </a:t>
            </a:r>
            <a:r>
              <a:rPr lang="it-IT" dirty="0" err="1"/>
              <a:t>initial</a:t>
            </a:r>
            <a:r>
              <a:rPr lang="it-IT" dirty="0"/>
              <a:t> </a:t>
            </a:r>
            <a:r>
              <a:rPr lang="it-IT" dirty="0" err="1"/>
              <a:t>orientation</a:t>
            </a:r>
            <a:r>
              <a:rPr lang="it-IT" dirty="0"/>
              <a:t> of the </a:t>
            </a:r>
            <a:r>
              <a:rPr lang="it-IT" dirty="0" err="1"/>
              <a:t>unicycle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pointing</a:t>
            </a:r>
            <a:r>
              <a:rPr lang="it-IT" dirty="0"/>
              <a:t> to the </a:t>
            </a:r>
            <a:r>
              <a:rPr lang="it-IT" dirty="0" err="1"/>
              <a:t>desired</a:t>
            </a:r>
            <a:r>
              <a:rPr lang="it-IT" dirty="0"/>
              <a:t> position, </a:t>
            </a:r>
            <a:r>
              <a:rPr lang="it-IT" dirty="0" err="1"/>
              <a:t>therefore</a:t>
            </a:r>
            <a:r>
              <a:rPr lang="it-IT" dirty="0"/>
              <a:t> gamma = 0</a:t>
            </a:r>
          </a:p>
        </p:txBody>
      </p:sp>
    </p:spTree>
    <p:extLst>
      <p:ext uri="{BB962C8B-B14F-4D97-AF65-F5344CB8AC3E}">
        <p14:creationId xmlns:p14="http://schemas.microsoft.com/office/powerpoint/2010/main" val="275752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498F-3282-BF84-E503-D44A72439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133F0AA4-C5B0-505E-7CB6-D9E7BC9B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9892E79-F468-F608-9367-E67388F999A8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00DFAA8-F979-F8A5-7223-E2C13253FE7E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5AB3C3A5-EBF7-9CE2-3F69-0D3D5257437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B42874E-9F56-CF60-CD43-F887B60E7F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4" r="7354"/>
          <a:stretch/>
        </p:blipFill>
        <p:spPr>
          <a:xfrm>
            <a:off x="0" y="2585019"/>
            <a:ext cx="5881818" cy="322897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3078806-76BE-0626-F8DB-3B150D70BC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9" r="13602"/>
          <a:stretch/>
        </p:blipFill>
        <p:spPr>
          <a:xfrm>
            <a:off x="5662338" y="2214083"/>
            <a:ext cx="6484275" cy="3878107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4B7BBC31-44D5-CA1F-8813-DF467CC94D2D}"/>
              </a:ext>
            </a:extLst>
          </p:cNvPr>
          <p:cNvCxnSpPr>
            <a:cxnSpLocks/>
          </p:cNvCxnSpPr>
          <p:nvPr/>
        </p:nvCxnSpPr>
        <p:spPr>
          <a:xfrm>
            <a:off x="4709160" y="2306818"/>
            <a:ext cx="1567267" cy="2666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5A9DF2A-AE21-D7CF-3390-08D394014052}"/>
              </a:ext>
            </a:extLst>
          </p:cNvPr>
          <p:cNvSpPr txBox="1"/>
          <p:nvPr/>
        </p:nvSpPr>
        <p:spPr>
          <a:xfrm>
            <a:off x="2940909" y="1655531"/>
            <a:ext cx="272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Error</a:t>
            </a:r>
            <a:r>
              <a:rPr lang="it-IT" dirty="0"/>
              <a:t> on y position </a:t>
            </a:r>
            <a:r>
              <a:rPr lang="it-IT" dirty="0" err="1"/>
              <a:t>given</a:t>
            </a:r>
            <a:r>
              <a:rPr lang="it-IT" dirty="0"/>
              <a:t> by </a:t>
            </a:r>
            <a:r>
              <a:rPr lang="it-IT" dirty="0" err="1"/>
              <a:t>singularity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9303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218E-DA79-793D-148C-D10F4D9F7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71F889B1-21FE-0F8C-C49E-7A3880CD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D27F170-0CD5-A7A7-D7C3-6E2E6EE92551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1BB47D0-6B68-1988-AF15-F175BF22EE10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C0A23E3-B8FC-05A6-ECA4-2043433275FD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72561F1-A58B-4F57-75CE-557CC14BA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r="5318"/>
          <a:stretch/>
        </p:blipFill>
        <p:spPr>
          <a:xfrm>
            <a:off x="1181100" y="1517021"/>
            <a:ext cx="9829800" cy="51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65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4261C-4899-C6F9-D27C-FC3D331D4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942E5FFB-F171-7BBB-CF60-EF82B1ED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60AF2D29-C181-8100-8A26-EC51BFAF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3" y="1152525"/>
            <a:ext cx="11736387" cy="1189038"/>
          </a:xfrm>
        </p:spPr>
        <p:txBody>
          <a:bodyPr>
            <a:normAutofit/>
          </a:bodyPr>
          <a:lstStyle/>
          <a:p>
            <a:pPr algn="ctr"/>
            <a:r>
              <a:rPr lang="it-IT" sz="2400" dirty="0"/>
              <a:t>Pose </a:t>
            </a:r>
            <a:r>
              <a:rPr lang="it-IT" sz="2400" dirty="0" err="1"/>
              <a:t>regulation</a:t>
            </a:r>
            <a:r>
              <a:rPr lang="it-IT" sz="2400" dirty="0"/>
              <a:t> with </a:t>
            </a:r>
            <a:r>
              <a:rPr lang="it-IT" sz="2400" dirty="0" err="1"/>
              <a:t>change</a:t>
            </a:r>
            <a:r>
              <a:rPr lang="it-IT" sz="2400" dirty="0"/>
              <a:t> of input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7AC7173-4325-D8EB-463C-DE5FE65F3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20" y="2145348"/>
            <a:ext cx="10458988" cy="173998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DDF54C-F799-14FE-3DAF-F00F486B74ED}"/>
              </a:ext>
            </a:extLst>
          </p:cNvPr>
          <p:cNvSpPr txBox="1"/>
          <p:nvPr/>
        </p:nvSpPr>
        <p:spPr>
          <a:xfrm>
            <a:off x="1972884" y="5903643"/>
            <a:ext cx="953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To </a:t>
            </a:r>
            <a:r>
              <a:rPr lang="it-IT" dirty="0" err="1"/>
              <a:t>prevent</a:t>
            </a:r>
            <a:r>
              <a:rPr lang="it-IT" dirty="0"/>
              <a:t> the </a:t>
            </a:r>
            <a:r>
              <a:rPr lang="it-IT" dirty="0" err="1"/>
              <a:t>singularity</a:t>
            </a:r>
            <a:r>
              <a:rPr lang="it-IT" dirty="0"/>
              <a:t> on </a:t>
            </a:r>
            <a:r>
              <a:rPr lang="it-IT" dirty="0" err="1"/>
              <a:t>roh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perform</a:t>
            </a:r>
            <a:r>
              <a:rPr lang="it-IT" dirty="0"/>
              <a:t> a </a:t>
            </a:r>
            <a:r>
              <a:rPr lang="it-IT" dirty="0" err="1"/>
              <a:t>change</a:t>
            </a:r>
            <a:r>
              <a:rPr lang="it-IT" dirty="0"/>
              <a:t> of input u = v/</a:t>
            </a:r>
            <a:r>
              <a:rPr lang="it-IT" dirty="0" err="1"/>
              <a:t>roh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8B93D12-9E6C-6ED7-1CE6-B31B338D3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219" y="5272174"/>
            <a:ext cx="3515216" cy="22863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0968836-85D4-3386-0EFD-550ACE71A0B5}"/>
              </a:ext>
            </a:extLst>
          </p:cNvPr>
          <p:cNvCxnSpPr/>
          <p:nvPr/>
        </p:nvCxnSpPr>
        <p:spPr>
          <a:xfrm flipH="1">
            <a:off x="7979665" y="4701472"/>
            <a:ext cx="132971" cy="570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1D54D2DD-EA40-C75C-BDE1-EDCC62BCF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636" y="4125568"/>
            <a:ext cx="1333686" cy="58110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47D636-C698-0422-0F2E-3385763F0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8429" y="4207123"/>
            <a:ext cx="3019846" cy="295316"/>
          </a:xfrm>
          <a:prstGeom prst="rect">
            <a:avLst/>
          </a:prstGeom>
        </p:spPr>
      </p:pic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A8AD0398-5718-2F8F-2355-F1C251BF6930}"/>
              </a:ext>
            </a:extLst>
          </p:cNvPr>
          <p:cNvSpPr/>
          <p:nvPr/>
        </p:nvSpPr>
        <p:spPr>
          <a:xfrm>
            <a:off x="7120749" y="5250020"/>
            <a:ext cx="481780" cy="3866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24B90-D737-E62F-E941-2BAFAF4B441E}"/>
              </a:ext>
            </a:extLst>
          </p:cNvPr>
          <p:cNvSpPr txBox="1"/>
          <p:nvPr/>
        </p:nvSpPr>
        <p:spPr>
          <a:xfrm>
            <a:off x="455613" y="4713389"/>
            <a:ext cx="356460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ym typeface="Wingdings" panose="05000000000000000000" pitchFamily="2" charset="2"/>
              </a:rPr>
              <a:t>Far vedere plot della dinamica per far vedere che </a:t>
            </a:r>
            <a:r>
              <a:rPr lang="it-IT" dirty="0" err="1">
                <a:sym typeface="Wingdings" panose="05000000000000000000" pitchFamily="2" charset="2"/>
              </a:rPr>
              <a:t>gamm</a:t>
            </a:r>
            <a:r>
              <a:rPr lang="it-IT" dirty="0">
                <a:sym typeface="Wingdings" panose="05000000000000000000" pitchFamily="2" charset="2"/>
              </a:rPr>
              <a:t> va prima a zero e poi ci va delta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97870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81C5-191B-A54C-8AB2-2BF663C7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D27D8EB-E9D9-6F77-E51A-0EE2AFD0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64A3FF3-3251-FE61-FC77-DB36B59A0C02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law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1BCF8DD-8372-774B-C621-B380A5C887A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AC3BADF-C001-5C02-68CF-5707F08754C5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3E9CD34-A302-3979-2AE4-BCC53323A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1" y="1810374"/>
            <a:ext cx="6606641" cy="332708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80965C9-6642-340E-1075-02CF96C22E6E}"/>
              </a:ext>
            </a:extLst>
          </p:cNvPr>
          <p:cNvSpPr txBox="1"/>
          <p:nvPr/>
        </p:nvSpPr>
        <p:spPr>
          <a:xfrm>
            <a:off x="6226628" y="5736771"/>
            <a:ext cx="281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 = u*</a:t>
            </a:r>
            <a:r>
              <a:rPr lang="it-IT" dirty="0" err="1"/>
              <a:t>roh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E14CCB4-015E-2947-FA8B-8B1B27D5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60" t="11410" r="46412" b="28895"/>
          <a:stretch/>
        </p:blipFill>
        <p:spPr>
          <a:xfrm>
            <a:off x="6917192" y="1424815"/>
            <a:ext cx="5153458" cy="2212454"/>
          </a:xfrm>
          <a:prstGeom prst="rect">
            <a:avLst/>
          </a:prstGeom>
        </p:spPr>
      </p:pic>
      <p:sp>
        <p:nvSpPr>
          <p:cNvPr id="15" name="Arrow: Right 12">
            <a:extLst>
              <a:ext uri="{FF2B5EF4-FFF2-40B4-BE49-F238E27FC236}">
                <a16:creationId xmlns:a16="http://schemas.microsoft.com/office/drawing/2014/main" id="{986BD8B1-4027-F0CA-0065-5157AB69C741}"/>
              </a:ext>
            </a:extLst>
          </p:cNvPr>
          <p:cNvSpPr/>
          <p:nvPr/>
        </p:nvSpPr>
        <p:spPr>
          <a:xfrm rot="-540000" flipH="1">
            <a:off x="4497318" y="2799598"/>
            <a:ext cx="3458619" cy="3197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2">
            <a:extLst>
              <a:ext uri="{FF2B5EF4-FFF2-40B4-BE49-F238E27FC236}">
                <a16:creationId xmlns:a16="http://schemas.microsoft.com/office/drawing/2014/main" id="{FE5A708A-7C33-FE03-ABA5-AF7A5298B81C}"/>
              </a:ext>
            </a:extLst>
          </p:cNvPr>
          <p:cNvSpPr/>
          <p:nvPr/>
        </p:nvSpPr>
        <p:spPr>
          <a:xfrm rot="19251498" flipH="1">
            <a:off x="6723454" y="4133516"/>
            <a:ext cx="4059533" cy="3626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83AD90-2462-B38C-2F38-036D4FF6F292}"/>
              </a:ext>
            </a:extLst>
          </p:cNvPr>
          <p:cNvSpPr txBox="1"/>
          <p:nvPr/>
        </p:nvSpPr>
        <p:spPr>
          <a:xfrm>
            <a:off x="1258298" y="5459772"/>
            <a:ext cx="3564602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ym typeface="Wingdings" panose="05000000000000000000" pitchFamily="2" charset="2"/>
              </a:rPr>
              <a:t>Highlight </a:t>
            </a:r>
            <a:r>
              <a:rPr lang="it-IT" dirty="0" err="1">
                <a:sym typeface="Wingdings" panose="05000000000000000000" pitchFamily="2" charset="2"/>
              </a:rPr>
              <a:t>that</a:t>
            </a:r>
            <a:r>
              <a:rPr lang="it-IT" dirty="0">
                <a:sym typeface="Wingdings" panose="05000000000000000000" pitchFamily="2" charset="2"/>
              </a:rPr>
              <a:t> v </a:t>
            </a:r>
            <a:r>
              <a:rPr lang="it-IT" dirty="0" err="1">
                <a:sym typeface="Wingdings" panose="05000000000000000000" pitchFamily="2" charset="2"/>
              </a:rPr>
              <a:t>is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modulated</a:t>
            </a:r>
            <a:r>
              <a:rPr lang="it-IT" dirty="0">
                <a:sym typeface="Wingdings" panose="05000000000000000000" pitchFamily="2" charset="2"/>
              </a:rPr>
              <a:t> by rho , so </a:t>
            </a:r>
            <a:r>
              <a:rPr lang="it-IT" dirty="0" err="1">
                <a:sym typeface="Wingdings" panose="05000000000000000000" pitchFamily="2" charset="2"/>
              </a:rPr>
              <a:t>faster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if</a:t>
            </a:r>
            <a:r>
              <a:rPr lang="it-IT" dirty="0">
                <a:sym typeface="Wingdings" panose="05000000000000000000" pitchFamily="2" charset="2"/>
              </a:rPr>
              <a:t> far </a:t>
            </a:r>
            <a:r>
              <a:rPr lang="it-IT" dirty="0" err="1">
                <a:sym typeface="Wingdings" panose="05000000000000000000" pitchFamily="2" charset="2"/>
              </a:rPr>
              <a:t>away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very</a:t>
            </a:r>
            <a:r>
              <a:rPr lang="it-IT" dirty="0">
                <a:sym typeface="Wingdings" panose="05000000000000000000" pitchFamily="2" charset="2"/>
              </a:rPr>
              <a:t> slow </a:t>
            </a:r>
            <a:r>
              <a:rPr lang="it-IT" dirty="0" err="1">
                <a:sym typeface="Wingdings" panose="05000000000000000000" pitchFamily="2" charset="2"/>
              </a:rPr>
              <a:t>when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near</a:t>
            </a:r>
            <a:r>
              <a:rPr lang="it-IT" dirty="0">
                <a:sym typeface="Wingdings" panose="05000000000000000000" pitchFamily="2" charset="2"/>
              </a:rPr>
              <a:t> the </a:t>
            </a:r>
            <a:r>
              <a:rPr lang="it-IT" dirty="0" err="1">
                <a:sym typeface="Wingdings" panose="05000000000000000000" pitchFamily="2" charset="2"/>
              </a:rPr>
              <a:t>deisred</a:t>
            </a:r>
            <a:r>
              <a:rPr lang="it-IT" dirty="0">
                <a:sym typeface="Wingdings" panose="05000000000000000000" pitchFamily="2" charset="2"/>
              </a:rPr>
              <a:t> pose</a:t>
            </a:r>
          </a:p>
        </p:txBody>
      </p:sp>
    </p:spTree>
    <p:extLst>
      <p:ext uri="{BB962C8B-B14F-4D97-AF65-F5344CB8AC3E}">
        <p14:creationId xmlns:p14="http://schemas.microsoft.com/office/powerpoint/2010/main" val="34001505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3BBAD-4F08-4D16-2964-B0F9FBCE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27701950-69D5-EBE2-B002-66040A01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73CC3ED8-EC2F-849F-4F9B-F6AE53EE1831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pic>
        <p:nvPicPr>
          <p:cNvPr id="13" name="Immagine 12" descr="Immagine che contiene linea, diagramma, testo, Diagramma&#10;&#10;Descrizione generata automaticamente">
            <a:extLst>
              <a:ext uri="{FF2B5EF4-FFF2-40B4-BE49-F238E27FC236}">
                <a16:creationId xmlns:a16="http://schemas.microsoft.com/office/drawing/2014/main" id="{20828B02-334C-9CF1-EC63-8D60ED1584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r="5523"/>
          <a:stretch/>
        </p:blipFill>
        <p:spPr>
          <a:xfrm>
            <a:off x="310551" y="2677686"/>
            <a:ext cx="5787190" cy="3124552"/>
          </a:xfrm>
          <a:prstGeom prst="rect">
            <a:avLst/>
          </a:prstGeom>
        </p:spPr>
      </p:pic>
      <p:pic>
        <p:nvPicPr>
          <p:cNvPr id="16" name="Immagine 1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BFB38A5A-AA65-33CF-282E-0C1A15B1CC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3" r="6547"/>
          <a:stretch/>
        </p:blipFill>
        <p:spPr>
          <a:xfrm>
            <a:off x="6095999" y="2651632"/>
            <a:ext cx="5785449" cy="315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10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1BF5D-BEA2-0678-D422-BF79CCF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DF20F8AD-DEEA-ADA0-27A9-EF7A20C27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91BF1456-9B42-0BFE-6991-EF18D60C876B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322F8CC-95FF-C176-C7F2-C7B07F46A6C2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A8C757F-83AF-C4D5-F76A-DB72E70EF5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4" r="7354"/>
          <a:stretch/>
        </p:blipFill>
        <p:spPr>
          <a:xfrm>
            <a:off x="0" y="2585019"/>
            <a:ext cx="5881818" cy="322897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C2E84F4-A2C6-B1FE-454F-29E2F5F7A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2" r="13602"/>
          <a:stretch/>
        </p:blipFill>
        <p:spPr>
          <a:xfrm>
            <a:off x="6096000" y="2214083"/>
            <a:ext cx="6050614" cy="3891786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CE16DB1-9789-A25A-301B-054D63929E5E}"/>
              </a:ext>
            </a:extLst>
          </p:cNvPr>
          <p:cNvCxnSpPr>
            <a:cxnSpLocks/>
          </p:cNvCxnSpPr>
          <p:nvPr/>
        </p:nvCxnSpPr>
        <p:spPr>
          <a:xfrm flipH="1">
            <a:off x="1108710" y="2068005"/>
            <a:ext cx="3564524" cy="2131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11C71CE-8698-DF38-C84B-F980032A99C0}"/>
              </a:ext>
            </a:extLst>
          </p:cNvPr>
          <p:cNvCxnSpPr>
            <a:cxnSpLocks/>
          </p:cNvCxnSpPr>
          <p:nvPr/>
        </p:nvCxnSpPr>
        <p:spPr>
          <a:xfrm>
            <a:off x="6970827" y="2214083"/>
            <a:ext cx="1361643" cy="1214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19DAE61-916D-6061-66D9-7164884DBCBE}"/>
              </a:ext>
            </a:extLst>
          </p:cNvPr>
          <p:cNvSpPr txBox="1"/>
          <p:nvPr/>
        </p:nvSpPr>
        <p:spPr>
          <a:xfrm>
            <a:off x="3504476" y="1144675"/>
            <a:ext cx="5183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Reaches</a:t>
            </a:r>
            <a:r>
              <a:rPr lang="it-IT" dirty="0"/>
              <a:t> </a:t>
            </a:r>
            <a:r>
              <a:rPr lang="it-IT" dirty="0" err="1"/>
              <a:t>final</a:t>
            </a:r>
            <a:r>
              <a:rPr lang="it-IT" dirty="0"/>
              <a:t> position in 0.5 s</a:t>
            </a:r>
          </a:p>
          <a:p>
            <a:r>
              <a:rPr lang="it-IT" dirty="0"/>
              <a:t>The concave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given</a:t>
            </a:r>
            <a:r>
              <a:rPr lang="it-IT" dirty="0"/>
              <a:t> by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linear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proportional</a:t>
            </a:r>
            <a:r>
              <a:rPr lang="it-IT" dirty="0"/>
              <a:t> to </a:t>
            </a:r>
            <a:r>
              <a:rPr lang="it-IT" dirty="0" err="1"/>
              <a:t>roh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618575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6FC39-1DF1-CD5E-1AF6-D619EE728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B624BB94-FAA5-B561-1679-B4988CE2B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1B128C0A-ACC7-4D74-C8F3-6FBE8516265F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Plot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2C1E539-33C1-65D7-3946-C18060D31B36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DDD9622-828C-78E1-7AE5-9BEC25B4E5A1}"/>
              </a:ext>
            </a:extLst>
          </p:cNvPr>
          <p:cNvSpPr/>
          <p:nvPr/>
        </p:nvSpPr>
        <p:spPr>
          <a:xfrm>
            <a:off x="2310581" y="1917290"/>
            <a:ext cx="1071716" cy="613752"/>
          </a:xfrm>
          <a:prstGeom prst="rect">
            <a:avLst/>
          </a:prstGeom>
          <a:noFill/>
          <a:ln>
            <a:solidFill>
              <a:srgbClr val="F4FAE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D9151A6-E3EB-D148-4A0A-E2D2BF246B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8" r="5318"/>
          <a:stretch/>
        </p:blipFill>
        <p:spPr>
          <a:xfrm>
            <a:off x="1181100" y="1517021"/>
            <a:ext cx="9829800" cy="51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466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92E5E-B171-BBA0-BD38-387A658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0C3FB6F6-22AE-DBAD-9B51-5C82CDDE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00BEFAD-26FE-BFF7-27A0-A05260B4FDAB}"/>
              </a:ext>
            </a:extLst>
          </p:cNvPr>
          <p:cNvSpPr txBox="1"/>
          <p:nvPr/>
        </p:nvSpPr>
        <p:spPr>
          <a:xfrm>
            <a:off x="310551" y="1316966"/>
            <a:ext cx="49285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State </a:t>
            </a:r>
            <a:r>
              <a:rPr kumimoji="0" lang="it-IT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trasformation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436E61-86E9-25EF-701E-39ABAC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242" y="1207635"/>
            <a:ext cx="1834062" cy="16482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3C4039B-BB82-C3CA-36E6-5CA38B9EA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51" y="1921049"/>
            <a:ext cx="2488074" cy="47134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006581-3B90-C32E-9FC7-641343DACA09}"/>
              </a:ext>
            </a:extLst>
          </p:cNvPr>
          <p:cNvSpPr txBox="1"/>
          <p:nvPr/>
        </p:nvSpPr>
        <p:spPr>
          <a:xfrm>
            <a:off x="7015926" y="3654245"/>
            <a:ext cx="4870675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Questa slide va assolutamente messa e commentata perché la giocata che ci permette di far funzionare il regolatore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4DE4C4D-3BB8-8E6D-BA13-59BD056F990F}"/>
              </a:ext>
            </a:extLst>
          </p:cNvPr>
          <p:cNvSpPr/>
          <p:nvPr/>
        </p:nvSpPr>
        <p:spPr>
          <a:xfrm>
            <a:off x="494535" y="2707561"/>
            <a:ext cx="2278161" cy="18933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52A9E0A-740B-7A21-B434-B92CFAF4D431}"/>
              </a:ext>
            </a:extLst>
          </p:cNvPr>
          <p:cNvSpPr txBox="1"/>
          <p:nvPr/>
        </p:nvSpPr>
        <p:spPr>
          <a:xfrm>
            <a:off x="4377103" y="1757200"/>
            <a:ext cx="24880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Before</a:t>
            </a:r>
            <a:r>
              <a:rPr lang="it-IT" dirty="0"/>
              <a:t> the state </a:t>
            </a:r>
            <a:r>
              <a:rPr lang="it-IT" dirty="0" err="1"/>
              <a:t>transformation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apply</a:t>
            </a:r>
            <a:r>
              <a:rPr lang="it-IT" dirty="0"/>
              <a:t> the </a:t>
            </a:r>
            <a:r>
              <a:rPr lang="it-IT" dirty="0" err="1"/>
              <a:t>rotation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R = …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obtain</a:t>
            </a:r>
            <a:r>
              <a:rPr lang="it-IT" dirty="0"/>
              <a:t> the position </a:t>
            </a:r>
            <a:r>
              <a:rPr lang="it-IT" dirty="0" err="1"/>
              <a:t>error</a:t>
            </a:r>
            <a:r>
              <a:rPr lang="it-IT" dirty="0"/>
              <a:t> w.r.t. the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desired</a:t>
            </a:r>
            <a:r>
              <a:rPr lang="it-IT" dirty="0"/>
              <a:t> body frame</a:t>
            </a:r>
          </a:p>
        </p:txBody>
      </p:sp>
      <p:sp>
        <p:nvSpPr>
          <p:cNvPr id="9" name="Arrow: Right 12">
            <a:extLst>
              <a:ext uri="{FF2B5EF4-FFF2-40B4-BE49-F238E27FC236}">
                <a16:creationId xmlns:a16="http://schemas.microsoft.com/office/drawing/2014/main" id="{C19807EB-6400-CBFF-CD0D-A2EA6625530D}"/>
              </a:ext>
            </a:extLst>
          </p:cNvPr>
          <p:cNvSpPr/>
          <p:nvPr/>
        </p:nvSpPr>
        <p:spPr>
          <a:xfrm rot="19251498" flipH="1">
            <a:off x="2607901" y="3081207"/>
            <a:ext cx="1767780" cy="2075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2F2308C-C47B-B5E7-7F49-FF78E1B495A1}"/>
              </a:ext>
            </a:extLst>
          </p:cNvPr>
          <p:cNvSpPr txBox="1"/>
          <p:nvPr/>
        </p:nvSpPr>
        <p:spPr>
          <a:xfrm>
            <a:off x="4034790" y="5140925"/>
            <a:ext cx="4652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Formule gamma, delta, </a:t>
            </a:r>
            <a:r>
              <a:rPr lang="it-IT" dirty="0" err="1"/>
              <a:t>roh</a:t>
            </a:r>
            <a:r>
              <a:rPr lang="it-IT" dirty="0"/>
              <a:t> in latex</a:t>
            </a:r>
          </a:p>
        </p:txBody>
      </p:sp>
    </p:spTree>
    <p:extLst>
      <p:ext uri="{BB962C8B-B14F-4D97-AF65-F5344CB8AC3E}">
        <p14:creationId xmlns:p14="http://schemas.microsoft.com/office/powerpoint/2010/main" val="34871036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E2094-A2C5-5095-3F60-9BB22421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3FB816-4EBA-C2E2-DEC7-2249A821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824402"/>
          </a:xfrm>
        </p:spPr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tracking</a:t>
            </a:r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AAA2999F-AD88-EC19-62B7-12F466F0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A59086-4520-B58D-647C-11FFAF8E80BC}"/>
              </a:ext>
            </a:extLst>
          </p:cNvPr>
          <p:cNvSpPr txBox="1"/>
          <p:nvPr/>
        </p:nvSpPr>
        <p:spPr>
          <a:xfrm>
            <a:off x="456000" y="1977623"/>
            <a:ext cx="5465114" cy="397031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it-IT" b="1" dirty="0"/>
              <a:t>State </a:t>
            </a:r>
            <a:r>
              <a:rPr lang="it-IT" b="1" dirty="0" err="1"/>
              <a:t>error</a:t>
            </a:r>
            <a:r>
              <a:rPr lang="it-IT" b="1" dirty="0"/>
              <a:t>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Works with the state (</a:t>
            </a:r>
            <a:r>
              <a:rPr lang="it-IT" dirty="0" err="1"/>
              <a:t>x,y,theta</a:t>
            </a:r>
            <a:r>
              <a:rPr lang="it-IT" dirty="0"/>
              <a:t>)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theta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controlled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Trajectory</a:t>
            </a:r>
            <a:r>
              <a:rPr lang="it-IT" dirty="0"/>
              <a:t> must be </a:t>
            </a:r>
            <a:r>
              <a:rPr lang="it-IT" dirty="0" err="1"/>
              <a:t>twice</a:t>
            </a:r>
            <a:r>
              <a:rPr lang="it-IT" dirty="0"/>
              <a:t> </a:t>
            </a:r>
            <a:r>
              <a:rPr lang="it-IT" dirty="0" err="1"/>
              <a:t>differentiable</a:t>
            </a:r>
            <a:r>
              <a:rPr lang="it-IT" dirty="0"/>
              <a:t> and </a:t>
            </a:r>
            <a:r>
              <a:rPr lang="it-IT" dirty="0" err="1"/>
              <a:t>persistent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Differential</a:t>
            </a:r>
            <a:r>
              <a:rPr lang="it-IT" dirty="0"/>
              <a:t> </a:t>
            </a:r>
            <a:r>
              <a:rPr lang="it-IT" dirty="0" err="1"/>
              <a:t>Flatness</a:t>
            </a:r>
            <a:r>
              <a:rPr lang="it-IT" dirty="0"/>
              <a:t>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induces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trajectory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System </a:t>
            </a:r>
            <a:r>
              <a:rPr lang="it-IT" dirty="0" err="1"/>
              <a:t>dynamic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coupled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Controller  design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complicated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others</a:t>
            </a:r>
            <a:r>
              <a:rPr lang="it-IT" dirty="0"/>
              <a:t>, gains are time </a:t>
            </a:r>
            <a:r>
              <a:rPr lang="it-IT" dirty="0" err="1"/>
              <a:t>varying</a:t>
            </a:r>
            <a:r>
              <a:rPr lang="it-IT" dirty="0"/>
              <a:t> and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velocities</a:t>
            </a:r>
            <a:r>
              <a:rPr lang="it-IT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Convergence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to </a:t>
            </a:r>
            <a:r>
              <a:rPr lang="it-IT" dirty="0" err="1"/>
              <a:t>guarantee</a:t>
            </a:r>
            <a:r>
              <a:rPr lang="it-IT" dirty="0"/>
              <a:t> (linear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locally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nonlinear</a:t>
            </a:r>
            <a:r>
              <a:rPr lang="it-IT" dirty="0">
                <a:sym typeface="Wingdings" panose="05000000000000000000" pitchFamily="2" charset="2"/>
              </a:rPr>
              <a:t>  </a:t>
            </a:r>
            <a:r>
              <a:rPr lang="it-IT" dirty="0" err="1">
                <a:sym typeface="Wingdings" panose="05000000000000000000" pitchFamily="2" charset="2"/>
              </a:rPr>
              <a:t>only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velocities</a:t>
            </a:r>
            <a:r>
              <a:rPr lang="it-IT" dirty="0">
                <a:sym typeface="Wingdings" panose="05000000000000000000" pitchFamily="2" charset="2"/>
              </a:rPr>
              <a:t> and </a:t>
            </a:r>
            <a:r>
              <a:rPr lang="it-IT" dirty="0" err="1">
                <a:sym typeface="Wingdings" panose="05000000000000000000" pitchFamily="2" charset="2"/>
              </a:rPr>
              <a:t>bounded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derivatives</a:t>
            </a:r>
            <a:r>
              <a:rPr lang="it-IT" dirty="0">
                <a:sym typeface="Wingdings" panose="05000000000000000000" pitchFamily="2" charset="2"/>
              </a:rPr>
              <a:t>) </a:t>
            </a:r>
            <a:endParaRPr lang="it-I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EE3F39-BFF1-439C-526C-08460841E319}"/>
              </a:ext>
            </a:extLst>
          </p:cNvPr>
          <p:cNvSpPr txBox="1"/>
          <p:nvPr/>
        </p:nvSpPr>
        <p:spPr>
          <a:xfrm>
            <a:off x="6119784" y="1977623"/>
            <a:ext cx="5909173" cy="23083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B-point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not</a:t>
            </a:r>
            <a:r>
              <a:rPr lang="it-IT" sz="1800" dirty="0"/>
              <a:t> </a:t>
            </a:r>
            <a:r>
              <a:rPr lang="it-IT" sz="1800" dirty="0" err="1"/>
              <a:t>directly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,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coupled</a:t>
            </a:r>
            <a:r>
              <a:rPr lang="it-IT" sz="1800" dirty="0"/>
              <a:t> in the dynamics with x and 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works with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trajectories</a:t>
            </a:r>
            <a:r>
              <a:rPr lang="it-IT" dirty="0"/>
              <a:t>, </a:t>
            </a:r>
            <a:r>
              <a:rPr lang="it-IT" dirty="0" err="1"/>
              <a:t>given</a:t>
            </a:r>
            <a:r>
              <a:rPr lang="it-IT" dirty="0"/>
              <a:t> 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xb</a:t>
            </a:r>
            <a:r>
              <a:rPr lang="it-IT" dirty="0"/>
              <a:t> and </a:t>
            </a:r>
            <a:r>
              <a:rPr lang="it-IT" dirty="0" err="1"/>
              <a:t>yb</a:t>
            </a:r>
            <a:r>
              <a:rPr lang="it-IT" dirty="0"/>
              <a:t>, so no </a:t>
            </a:r>
            <a:r>
              <a:rPr lang="it-IT" dirty="0" err="1"/>
              <a:t>smooth</a:t>
            </a:r>
            <a:r>
              <a:rPr lang="it-IT" dirty="0"/>
              <a:t> </a:t>
            </a:r>
            <a:r>
              <a:rPr lang="it-IT" dirty="0" err="1"/>
              <a:t>constraints</a:t>
            </a:r>
            <a:r>
              <a:rPr lang="it-IT" dirty="0"/>
              <a:t> (</a:t>
            </a:r>
            <a:r>
              <a:rPr lang="it-IT" dirty="0" err="1"/>
              <a:t>as</a:t>
            </a:r>
            <a:r>
              <a:rPr lang="it-IT" dirty="0"/>
              <a:t> far </a:t>
            </a:r>
            <a:r>
              <a:rPr lang="it-IT" dirty="0" err="1"/>
              <a:t>as</a:t>
            </a:r>
            <a:r>
              <a:rPr lang="it-IT" dirty="0"/>
              <a:t> b!=0)</a:t>
            </a:r>
            <a:endParaRPr lang="it-IT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linear,decoupled</a:t>
            </a:r>
            <a:r>
              <a:rPr lang="it-IT" sz="1800" dirty="0"/>
              <a:t>, SISO , single integrator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1800" dirty="0"/>
              <a:t>Control </a:t>
            </a:r>
            <a:r>
              <a:rPr lang="it-IT" dirty="0"/>
              <a:t>design </a:t>
            </a:r>
            <a:r>
              <a:rPr lang="it-IT" dirty="0" err="1"/>
              <a:t>is</a:t>
            </a:r>
            <a:r>
              <a:rPr lang="it-IT" dirty="0"/>
              <a:t> easy, PD with </a:t>
            </a:r>
            <a:r>
              <a:rPr lang="it-IT" sz="1800" dirty="0"/>
              <a:t>gains TI and &gt;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39B05D-8192-EDAE-90E1-CA82908F3125}"/>
              </a:ext>
            </a:extLst>
          </p:cNvPr>
          <p:cNvSpPr txBox="1"/>
          <p:nvPr/>
        </p:nvSpPr>
        <p:spPr>
          <a:xfrm>
            <a:off x="6119784" y="4412151"/>
            <a:ext cx="5909173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, </a:t>
            </a:r>
            <a:r>
              <a:rPr lang="it-IT" b="1" dirty="0" err="1"/>
              <a:t>f</a:t>
            </a:r>
            <a:r>
              <a:rPr lang="it-IT" sz="1800" b="1" dirty="0" err="1"/>
              <a:t>urther</a:t>
            </a:r>
            <a:r>
              <a:rPr lang="it-IT" sz="1800" b="1" dirty="0"/>
              <a:t>  </a:t>
            </a:r>
            <a:r>
              <a:rPr lang="it-IT" sz="1800" b="1" dirty="0" err="1"/>
              <a:t>derivatives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Same </a:t>
            </a:r>
            <a:r>
              <a:rPr lang="it-IT" sz="1800" dirty="0" err="1"/>
              <a:t>as</a:t>
            </a:r>
            <a:r>
              <a:rPr lang="it-IT" sz="1800" dirty="0"/>
              <a:t> diff </a:t>
            </a:r>
            <a:r>
              <a:rPr lang="it-IT" sz="1800" dirty="0" err="1"/>
              <a:t>flatn</a:t>
            </a:r>
            <a:r>
              <a:rPr lang="it-IT" sz="1800" dirty="0"/>
              <a:t>, </a:t>
            </a:r>
            <a:r>
              <a:rPr lang="it-IT" sz="1800" dirty="0" err="1"/>
              <a:t>trajectory</a:t>
            </a:r>
            <a:r>
              <a:rPr lang="it-IT" sz="1800" dirty="0"/>
              <a:t> must be </a:t>
            </a:r>
            <a:r>
              <a:rPr lang="it-IT" sz="1800" dirty="0" err="1"/>
              <a:t>smooth</a:t>
            </a:r>
            <a:r>
              <a:rPr lang="it-IT" sz="1800" dirty="0"/>
              <a:t> (</a:t>
            </a:r>
            <a:r>
              <a:rPr lang="it-IT" sz="1800" dirty="0" err="1"/>
              <a:t>differentiable</a:t>
            </a:r>
            <a:r>
              <a:rPr lang="it-IT" sz="1800" dirty="0"/>
              <a:t>) and </a:t>
            </a:r>
            <a:r>
              <a:rPr lang="it-IT" sz="1800" dirty="0" err="1"/>
              <a:t>persistent</a:t>
            </a:r>
            <a:r>
              <a:rPr lang="it-IT" sz="1800" dirty="0"/>
              <a:t> , v!=0 (</a:t>
            </a:r>
            <a:r>
              <a:rPr lang="it-IT" sz="1800" dirty="0" err="1"/>
              <a:t>singular</a:t>
            </a:r>
            <a:r>
              <a:rPr lang="it-IT" sz="1800" dirty="0"/>
              <a:t> mapping)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System </a:t>
            </a:r>
            <a:r>
              <a:rPr lang="it-IT" sz="1800" dirty="0" err="1"/>
              <a:t>dynamic</a:t>
            </a:r>
            <a:r>
              <a:rPr lang="it-IT" sz="1800" dirty="0"/>
              <a:t> </a:t>
            </a:r>
            <a:r>
              <a:rPr lang="it-IT" sz="1800" dirty="0" err="1"/>
              <a:t>becomes</a:t>
            </a:r>
            <a:r>
              <a:rPr lang="it-IT" sz="1800" dirty="0"/>
              <a:t> </a:t>
            </a:r>
            <a:r>
              <a:rPr lang="it-IT" sz="1800" dirty="0" err="1"/>
              <a:t>decoupled</a:t>
            </a:r>
            <a:r>
              <a:rPr lang="it-IT" sz="1800" dirty="0"/>
              <a:t>, linear, double integrator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</a:t>
            </a:r>
            <a:r>
              <a:rPr lang="it-IT" sz="1800" dirty="0"/>
              <a:t>ontroller design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quite</a:t>
            </a:r>
            <a:r>
              <a:rPr lang="it-IT" sz="1800" dirty="0"/>
              <a:t> easy, gains TI and &gt;0 (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sz="1800" dirty="0"/>
              <a:t>4 gains)</a:t>
            </a:r>
          </a:p>
        </p:txBody>
      </p:sp>
      <p:cxnSp>
        <p:nvCxnSpPr>
          <p:cNvPr id="14" name="Connettore 2 19">
            <a:extLst>
              <a:ext uri="{FF2B5EF4-FFF2-40B4-BE49-F238E27FC236}">
                <a16:creationId xmlns:a16="http://schemas.microsoft.com/office/drawing/2014/main" id="{063BA013-D88A-F3AF-15BC-8920777FD2E4}"/>
              </a:ext>
            </a:extLst>
          </p:cNvPr>
          <p:cNvCxnSpPr>
            <a:cxnSpLocks/>
          </p:cNvCxnSpPr>
          <p:nvPr/>
        </p:nvCxnSpPr>
        <p:spPr>
          <a:xfrm flipH="1" flipV="1">
            <a:off x="10325638" y="1497364"/>
            <a:ext cx="521038" cy="480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67FD18-50DE-6580-329F-C3D215C885B1}"/>
              </a:ext>
            </a:extLst>
          </p:cNvPr>
          <p:cNvSpPr txBox="1"/>
          <p:nvPr/>
        </p:nvSpPr>
        <p:spPr>
          <a:xfrm>
            <a:off x="7424851" y="1283467"/>
            <a:ext cx="329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BEST AMONG THE FOUR</a:t>
            </a:r>
          </a:p>
        </p:txBody>
      </p:sp>
    </p:spTree>
    <p:extLst>
      <p:ext uri="{BB962C8B-B14F-4D97-AF65-F5344CB8AC3E}">
        <p14:creationId xmlns:p14="http://schemas.microsoft.com/office/powerpoint/2010/main" val="3801841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C1B7A-3BE4-8228-18EA-8D2E595B5A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4742" y="2341221"/>
            <a:ext cx="5380941" cy="3578539"/>
          </a:xfrm>
        </p:spPr>
        <p:txBody>
          <a:bodyPr>
            <a:normAutofit/>
          </a:bodyPr>
          <a:lstStyle/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The </a:t>
            </a:r>
            <a:r>
              <a:rPr lang="it-IT" sz="1800" dirty="0" err="1"/>
              <a:t>unicyle</a:t>
            </a:r>
            <a:r>
              <a:rPr lang="it-IT" sz="1800" dirty="0"/>
              <a:t> after </a:t>
            </a:r>
            <a:r>
              <a:rPr lang="it-IT" sz="1800" dirty="0" err="1"/>
              <a:t>detecting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reaches</a:t>
            </a:r>
            <a:r>
              <a:rPr lang="it-IT" sz="1800" dirty="0"/>
              <a:t> the second lane, after </a:t>
            </a:r>
            <a:r>
              <a:rPr lang="it-IT" sz="1800" dirty="0" err="1"/>
              <a:t>overtaking</a:t>
            </a:r>
            <a:r>
              <a:rPr lang="it-IT" sz="1800" dirty="0"/>
              <a:t> the </a:t>
            </a:r>
            <a:r>
              <a:rPr lang="it-IT" sz="1800" dirty="0" err="1"/>
              <a:t>obstacle</a:t>
            </a:r>
            <a:r>
              <a:rPr lang="it-IT" sz="1800" dirty="0"/>
              <a:t> </a:t>
            </a:r>
            <a:r>
              <a:rPr lang="it-IT" sz="1800" dirty="0" err="1"/>
              <a:t>it</a:t>
            </a:r>
            <a:r>
              <a:rPr lang="it-IT" sz="1800" dirty="0"/>
              <a:t> </a:t>
            </a:r>
            <a:r>
              <a:rPr lang="it-IT" sz="1800" dirty="0" err="1"/>
              <a:t>progressively</a:t>
            </a:r>
            <a:r>
              <a:rPr lang="it-IT" sz="1800" dirty="0"/>
              <a:t> </a:t>
            </a:r>
            <a:r>
              <a:rPr lang="it-IT" sz="1800" dirty="0" err="1"/>
              <a:t>returns</a:t>
            </a:r>
            <a:r>
              <a:rPr lang="it-IT" sz="1800" dirty="0"/>
              <a:t> to the first lane</a:t>
            </a:r>
          </a:p>
          <a:p>
            <a:pPr>
              <a:buClr>
                <a:srgbClr val="C00000"/>
              </a:buClr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457200" indent="-45720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800" dirty="0"/>
              <a:t>To </a:t>
            </a:r>
            <a:r>
              <a:rPr lang="it-IT" sz="1800" dirty="0" err="1"/>
              <a:t>ensure</a:t>
            </a:r>
            <a:r>
              <a:rPr lang="it-IT" sz="1800" dirty="0"/>
              <a:t> a </a:t>
            </a:r>
            <a:r>
              <a:rPr lang="it-IT" sz="1800" dirty="0" err="1"/>
              <a:t>smooth</a:t>
            </a:r>
            <a:r>
              <a:rPr lang="it-IT" sz="1800" dirty="0"/>
              <a:t> and </a:t>
            </a:r>
            <a:r>
              <a:rPr lang="it-IT" sz="1800" dirty="0" err="1"/>
              <a:t>continuous</a:t>
            </a:r>
            <a:r>
              <a:rPr lang="it-IT" sz="1800" dirty="0"/>
              <a:t> </a:t>
            </a:r>
            <a:r>
              <a:rPr lang="it-IT" sz="1800" dirty="0" err="1"/>
              <a:t>trajectory</a:t>
            </a:r>
            <a:r>
              <a:rPr lang="it-IT" sz="1800" dirty="0"/>
              <a:t> </a:t>
            </a:r>
            <a:r>
              <a:rPr lang="it-IT" sz="1800" dirty="0" err="1"/>
              <a:t>during</a:t>
            </a:r>
            <a:r>
              <a:rPr lang="it-IT" sz="1800" dirty="0"/>
              <a:t> the </a:t>
            </a:r>
            <a:r>
              <a:rPr lang="it-IT" sz="1800" dirty="0" err="1"/>
              <a:t>changing</a:t>
            </a:r>
            <a:r>
              <a:rPr lang="it-IT" sz="1800" dirty="0"/>
              <a:t> lane procedure a </a:t>
            </a:r>
            <a:r>
              <a:rPr lang="it-IT" sz="1800" dirty="0" err="1"/>
              <a:t>sigmoid</a:t>
            </a:r>
            <a:r>
              <a:rPr lang="it-IT" sz="1800" dirty="0"/>
              <a:t> </a:t>
            </a:r>
            <a:r>
              <a:rPr lang="it-IT" sz="1800" dirty="0" err="1"/>
              <a:t>function</a:t>
            </a:r>
            <a:r>
              <a:rPr lang="it-IT" sz="1800" dirty="0"/>
              <a:t> </a:t>
            </a:r>
            <a:r>
              <a:rPr lang="it-IT" sz="1800" dirty="0" err="1"/>
              <a:t>has</a:t>
            </a:r>
            <a:r>
              <a:rPr lang="it-IT" sz="1800" dirty="0"/>
              <a:t> </a:t>
            </a:r>
            <a:r>
              <a:rPr lang="it-IT" sz="1800" dirty="0" err="1"/>
              <a:t>been</a:t>
            </a:r>
            <a:r>
              <a:rPr lang="it-IT" sz="1800" dirty="0"/>
              <a:t> </a:t>
            </a:r>
            <a:r>
              <a:rPr lang="it-IT" sz="1800" dirty="0" err="1"/>
              <a:t>used</a:t>
            </a:r>
            <a:endParaRPr lang="it-IT" sz="18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1C2C6CAF-8052-852C-BDEF-D757240EF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3" t="15494" r="-2086" b="12734"/>
          <a:stretch/>
        </p:blipFill>
        <p:spPr>
          <a:xfrm>
            <a:off x="5677067" y="1747221"/>
            <a:ext cx="6413549" cy="29463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F158229-6334-38B7-95FF-20360845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187" y="5035773"/>
            <a:ext cx="6253985" cy="13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15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000" dirty="0" err="1"/>
              <a:t>Final</a:t>
            </a:r>
            <a:r>
              <a:rPr lang="it-IT" sz="3000" dirty="0"/>
              <a:t> </a:t>
            </a:r>
            <a:r>
              <a:rPr lang="it-IT" sz="3000" dirty="0" err="1"/>
              <a:t>considerations</a:t>
            </a:r>
            <a:r>
              <a:rPr lang="it-IT" sz="3000" dirty="0"/>
              <a:t> - </a:t>
            </a:r>
            <a:r>
              <a:rPr lang="it-IT" sz="3000" dirty="0" err="1"/>
              <a:t>regulation</a:t>
            </a:r>
            <a:endParaRPr lang="it-IT" sz="3000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D43927-C96C-8340-E0FE-21EAC3F35A3A}"/>
              </a:ext>
            </a:extLst>
          </p:cNvPr>
          <p:cNvSpPr txBox="1"/>
          <p:nvPr/>
        </p:nvSpPr>
        <p:spPr>
          <a:xfrm>
            <a:off x="456000" y="2384231"/>
            <a:ext cx="4610675" cy="14773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 err="1"/>
              <a:t>Cartesian</a:t>
            </a:r>
            <a:r>
              <a:rPr lang="it-IT" sz="1800" b="1" dirty="0"/>
              <a:t>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non </a:t>
            </a:r>
            <a:r>
              <a:rPr lang="it-IT" sz="1800" dirty="0" err="1"/>
              <a:t>controlled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v</a:t>
            </a:r>
            <a:r>
              <a:rPr lang="it-IT" sz="1800" dirty="0"/>
              <a:t> </a:t>
            </a:r>
            <a:r>
              <a:rPr lang="it-IT" sz="1800" dirty="0" err="1"/>
              <a:t>proportional</a:t>
            </a:r>
            <a:r>
              <a:rPr lang="it-IT" sz="1800" dirty="0"/>
              <a:t> to </a:t>
            </a:r>
            <a:r>
              <a:rPr lang="it-IT" sz="1800" dirty="0" err="1"/>
              <a:t>ep</a:t>
            </a:r>
            <a:r>
              <a:rPr lang="it-IT" sz="18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</a:t>
            </a:r>
            <a:r>
              <a:rPr lang="it-IT" dirty="0"/>
              <a:t>design </a:t>
            </a:r>
            <a:r>
              <a:rPr lang="it-IT" sz="1800" dirty="0" err="1"/>
              <a:t>simple</a:t>
            </a:r>
            <a:r>
              <a:rPr lang="it-IT" sz="1800" dirty="0"/>
              <a:t>, 2 gains &gt; 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N</a:t>
            </a:r>
            <a:r>
              <a:rPr lang="it-IT" sz="1800" dirty="0"/>
              <a:t>o </a:t>
            </a:r>
            <a:r>
              <a:rPr lang="it-IT" sz="1800" dirty="0" err="1"/>
              <a:t>singularities</a:t>
            </a:r>
            <a:r>
              <a:rPr lang="it-IT" sz="1800" dirty="0"/>
              <a:t> </a:t>
            </a:r>
            <a:r>
              <a:rPr lang="it-IT" sz="1800" dirty="0" err="1"/>
              <a:t>issues</a:t>
            </a:r>
            <a:endParaRPr lang="it-IT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C9955A-B145-A215-95D8-701B9A7DD618}"/>
              </a:ext>
            </a:extLst>
          </p:cNvPr>
          <p:cNvSpPr txBox="1"/>
          <p:nvPr/>
        </p:nvSpPr>
        <p:spPr>
          <a:xfrm>
            <a:off x="456000" y="4266663"/>
            <a:ext cx="6549500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it-IT" sz="1800" b="1" dirty="0"/>
              <a:t>Posture </a:t>
            </a:r>
            <a:r>
              <a:rPr lang="it-IT" sz="1800" b="1" dirty="0" err="1"/>
              <a:t>regulation</a:t>
            </a:r>
            <a:endParaRPr lang="it-IT" sz="1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Theta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now</a:t>
            </a:r>
            <a:r>
              <a:rPr lang="it-IT" sz="1800" dirty="0"/>
              <a:t> </a:t>
            </a:r>
            <a:r>
              <a:rPr lang="it-IT" sz="1800" dirty="0" err="1"/>
              <a:t>controlled</a:t>
            </a:r>
            <a:r>
              <a:rPr lang="it-IT" sz="1800" dirty="0"/>
              <a:t> </a:t>
            </a:r>
            <a:r>
              <a:rPr lang="it-IT" sz="1800" dirty="0" err="1"/>
              <a:t>but</a:t>
            </a:r>
            <a:r>
              <a:rPr lang="it-IT" sz="1800" dirty="0"/>
              <a:t> </a:t>
            </a:r>
            <a:r>
              <a:rPr lang="it-IT" sz="1800" dirty="0" err="1"/>
              <a:t>indirectly</a:t>
            </a:r>
            <a:r>
              <a:rPr lang="it-IT" sz="1800" dirty="0"/>
              <a:t> (</a:t>
            </a:r>
            <a:r>
              <a:rPr lang="it-IT" sz="1800" dirty="0" err="1"/>
              <a:t>through</a:t>
            </a:r>
            <a:r>
              <a:rPr lang="it-IT" sz="1800" dirty="0"/>
              <a:t> gamma and delta)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Controller design </a:t>
            </a:r>
            <a:r>
              <a:rPr lang="it-IT" sz="1800" dirty="0" err="1"/>
              <a:t>is</a:t>
            </a:r>
            <a:r>
              <a:rPr lang="it-IT" sz="1800" dirty="0"/>
              <a:t> more </a:t>
            </a:r>
            <a:r>
              <a:rPr lang="it-IT" sz="1800" dirty="0" err="1"/>
              <a:t>difficult</a:t>
            </a:r>
            <a:r>
              <a:rPr lang="it-IT" sz="1800" dirty="0"/>
              <a:t>, 3 gains</a:t>
            </a:r>
            <a:r>
              <a:rPr lang="it-IT" dirty="0"/>
              <a:t> and gamma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denom</a:t>
            </a:r>
            <a:r>
              <a:rPr lang="it-IT" dirty="0"/>
              <a:t> (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semplification</a:t>
            </a:r>
            <a:r>
              <a:rPr lang="it-IT" dirty="0"/>
              <a:t> in case)</a:t>
            </a:r>
            <a:endParaRPr lang="it-IT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 err="1"/>
              <a:t>Singularity</a:t>
            </a:r>
            <a:r>
              <a:rPr lang="it-IT" sz="1800" dirty="0"/>
              <a:t> </a:t>
            </a:r>
            <a:r>
              <a:rPr lang="it-IT" sz="1800" dirty="0" err="1"/>
              <a:t>problem</a:t>
            </a:r>
            <a:r>
              <a:rPr lang="it-IT" sz="1800" dirty="0"/>
              <a:t> in rho=0 </a:t>
            </a:r>
            <a:r>
              <a:rPr lang="it-IT" sz="1800" dirty="0">
                <a:sym typeface="Wingdings" panose="05000000000000000000" pitchFamily="2" charset="2"/>
              </a:rPr>
              <a:t> </a:t>
            </a:r>
            <a:r>
              <a:rPr lang="it-IT" sz="1800" dirty="0" err="1">
                <a:sym typeface="Wingdings" panose="05000000000000000000" pitchFamily="2" charset="2"/>
              </a:rPr>
              <a:t>solved</a:t>
            </a:r>
            <a:r>
              <a:rPr lang="it-IT" sz="1800" dirty="0">
                <a:sym typeface="Wingdings" panose="05000000000000000000" pitchFamily="2" charset="2"/>
              </a:rPr>
              <a:t> by </a:t>
            </a:r>
            <a:r>
              <a:rPr lang="it-IT" sz="1800" dirty="0" err="1">
                <a:sym typeface="Wingdings" panose="05000000000000000000" pitchFamily="2" charset="2"/>
              </a:rPr>
              <a:t>shifting</a:t>
            </a:r>
            <a:r>
              <a:rPr lang="it-IT" sz="1800" dirty="0">
                <a:sym typeface="Wingdings" panose="05000000000000000000" pitchFamily="2" charset="2"/>
              </a:rPr>
              <a:t> </a:t>
            </a:r>
            <a:r>
              <a:rPr lang="it-IT" sz="1800" dirty="0" err="1">
                <a:sym typeface="Wingdings" panose="05000000000000000000" pitchFamily="2" charset="2"/>
              </a:rPr>
              <a:t>singularity</a:t>
            </a:r>
            <a:r>
              <a:rPr lang="it-IT" sz="1800" dirty="0">
                <a:sym typeface="Wingdings" panose="05000000000000000000" pitchFamily="2" charset="2"/>
              </a:rPr>
              <a:t> in input</a:t>
            </a:r>
          </a:p>
        </p:txBody>
      </p:sp>
    </p:spTree>
    <p:extLst>
      <p:ext uri="{BB962C8B-B14F-4D97-AF65-F5344CB8AC3E}">
        <p14:creationId xmlns:p14="http://schemas.microsoft.com/office/powerpoint/2010/main" val="27545309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AFC5D-5D15-B037-F2E6-660C418B2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E6E0BDC9-7170-C593-DF61-F10FD534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Video senza titolo - Realizzato con Clipchamp (3)">
            <a:hlinkClick r:id="" action="ppaction://media"/>
            <a:extLst>
              <a:ext uri="{FF2B5EF4-FFF2-40B4-BE49-F238E27FC236}">
                <a16:creationId xmlns:a16="http://schemas.microsoft.com/office/drawing/2014/main" id="{FC411168-6FD6-8735-3C4C-9EFA7825C4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b="6492"/>
          <a:stretch/>
        </p:blipFill>
        <p:spPr>
          <a:xfrm>
            <a:off x="761174" y="1513115"/>
            <a:ext cx="10346327" cy="52251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CE17C2-2ED1-9AFA-B4A3-F9B9DB449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523180"/>
          </a:xfrm>
        </p:spPr>
        <p:txBody>
          <a:bodyPr>
            <a:noAutofit/>
          </a:bodyPr>
          <a:lstStyle/>
          <a:p>
            <a:r>
              <a:rPr lang="it-IT" sz="1800" b="1" dirty="0"/>
              <a:t>Output </a:t>
            </a:r>
            <a:r>
              <a:rPr lang="it-IT" sz="1800" b="1" dirty="0" err="1"/>
              <a:t>error</a:t>
            </a:r>
            <a:r>
              <a:rPr lang="it-IT" sz="1800" b="1" dirty="0"/>
              <a:t> feedback (B-point)</a:t>
            </a:r>
            <a:r>
              <a:rPr lang="it-IT" sz="1800" dirty="0"/>
              <a:t> and posture </a:t>
            </a:r>
            <a:r>
              <a:rPr lang="it-IT" sz="1800" dirty="0" err="1"/>
              <a:t>regulation</a:t>
            </a:r>
            <a:r>
              <a:rPr lang="it-IT" sz="1800" dirty="0"/>
              <a:t>(</a:t>
            </a:r>
            <a:r>
              <a:rPr lang="it-IT" sz="1800" dirty="0" err="1"/>
              <a:t>without</a:t>
            </a:r>
            <a:r>
              <a:rPr lang="it-IT" sz="1800" dirty="0"/>
              <a:t> </a:t>
            </a:r>
            <a:r>
              <a:rPr lang="it-IT" sz="1800" dirty="0" err="1"/>
              <a:t>singularity</a:t>
            </a:r>
            <a:r>
              <a:rPr lang="it-IT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09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824B18-3F7B-AD45-5756-5DB1840B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avoidance</a:t>
            </a:r>
            <a:endParaRPr lang="it-IT" dirty="0"/>
          </a:p>
        </p:txBody>
      </p:sp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5BD5D0BD-F9D7-8AA8-1ADB-9C3817E8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CFB0D5-3233-B029-D029-462C2322D0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" b="4232"/>
          <a:stretch/>
        </p:blipFill>
        <p:spPr>
          <a:xfrm>
            <a:off x="550996" y="2729114"/>
            <a:ext cx="3600635" cy="3619686"/>
          </a:xfrm>
          <a:prstGeom prst="rect">
            <a:avLst/>
          </a:prstGeom>
        </p:spPr>
      </p:pic>
      <p:sp>
        <p:nvSpPr>
          <p:cNvPr id="11" name="Arrow: Right 12">
            <a:extLst>
              <a:ext uri="{FF2B5EF4-FFF2-40B4-BE49-F238E27FC236}">
                <a16:creationId xmlns:a16="http://schemas.microsoft.com/office/drawing/2014/main" id="{39F888CB-FBA2-6921-C1C1-8312FEDC6F7E}"/>
              </a:ext>
            </a:extLst>
          </p:cNvPr>
          <p:cNvSpPr/>
          <p:nvPr/>
        </p:nvSpPr>
        <p:spPr>
          <a:xfrm rot="-540000">
            <a:off x="2970636" y="3975582"/>
            <a:ext cx="1551628" cy="1714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229F772-C2C4-7C92-3F80-AD5E3967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010" y="2023619"/>
            <a:ext cx="7370276" cy="46815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CE7B7E-6485-4FFB-163E-09516AE857D9}"/>
              </a:ext>
            </a:extLst>
          </p:cNvPr>
          <p:cNvSpPr/>
          <p:nvPr/>
        </p:nvSpPr>
        <p:spPr>
          <a:xfrm>
            <a:off x="4604010" y="2826983"/>
            <a:ext cx="7370276" cy="7435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E24B55D8-688B-2505-C764-1826432312FB}"/>
              </a:ext>
            </a:extLst>
          </p:cNvPr>
          <p:cNvSpPr/>
          <p:nvPr/>
        </p:nvSpPr>
        <p:spPr>
          <a:xfrm>
            <a:off x="4604010" y="6433457"/>
            <a:ext cx="4420247" cy="2716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67AED-3C14-D93F-0735-DC921DF4C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86EF490E-03B5-8A25-A9B6-35789C6BC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F9E58BE0-1504-ADF0-6837-4D5EDD66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6" y="1047469"/>
            <a:ext cx="11736000" cy="999292"/>
          </a:xfrm>
        </p:spPr>
        <p:txBody>
          <a:bodyPr/>
          <a:lstStyle/>
          <a:p>
            <a:r>
              <a:rPr lang="it-IT" dirty="0"/>
              <a:t>Parking </a:t>
            </a:r>
            <a:r>
              <a:rPr lang="it-IT" dirty="0" err="1"/>
              <a:t>problem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F15997D-FD3D-01A2-BA2E-C4394DAC1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8625"/>
            <a:ext cx="5458587" cy="483937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55BE948-DBA1-2C3A-1ADB-963C2CD79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780" y="1189210"/>
            <a:ext cx="2362530" cy="1324160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D789F64E-0166-C8AC-8D0C-9EC346413795}"/>
              </a:ext>
            </a:extLst>
          </p:cNvPr>
          <p:cNvSpPr/>
          <p:nvPr/>
        </p:nvSpPr>
        <p:spPr>
          <a:xfrm>
            <a:off x="126124" y="2085407"/>
            <a:ext cx="2848304" cy="7628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6AB1C4A-D13A-3B16-D568-8D14B375E987}"/>
              </a:ext>
            </a:extLst>
          </p:cNvPr>
          <p:cNvSpPr/>
          <p:nvPr/>
        </p:nvSpPr>
        <p:spPr>
          <a:xfrm>
            <a:off x="278524" y="5222745"/>
            <a:ext cx="2848304" cy="76289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9246D005-DF7F-3428-D69F-62F3DB745190}"/>
              </a:ext>
            </a:extLst>
          </p:cNvPr>
          <p:cNvSpPr txBox="1"/>
          <p:nvPr/>
        </p:nvSpPr>
        <p:spPr>
          <a:xfrm>
            <a:off x="5991223" y="2721250"/>
            <a:ext cx="5465114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Two</a:t>
            </a:r>
            <a:r>
              <a:rPr lang="en-US" dirty="0"/>
              <a:t> waypoints </a:t>
            </a:r>
            <a:r>
              <a:rPr lang="it-IT" dirty="0"/>
              <a:t>for the parking</a:t>
            </a: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Simulate a real parking condition</a:t>
            </a:r>
            <a:endParaRPr lang="it-IT" dirty="0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71BA3B8-B193-34D9-CBCE-8539FB25BB2B}"/>
              </a:ext>
            </a:extLst>
          </p:cNvPr>
          <p:cNvCxnSpPr>
            <a:cxnSpLocks/>
          </p:cNvCxnSpPr>
          <p:nvPr/>
        </p:nvCxnSpPr>
        <p:spPr>
          <a:xfrm flipH="1" flipV="1">
            <a:off x="3199795" y="2371659"/>
            <a:ext cx="2718461" cy="5712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9B0B0A2-EBD5-A533-79EF-DD5594C2ECDF}"/>
              </a:ext>
            </a:extLst>
          </p:cNvPr>
          <p:cNvCxnSpPr>
            <a:cxnSpLocks/>
          </p:cNvCxnSpPr>
          <p:nvPr/>
        </p:nvCxnSpPr>
        <p:spPr>
          <a:xfrm flipH="1">
            <a:off x="3199795" y="3121572"/>
            <a:ext cx="2718461" cy="2396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Immagine che contiene schermata, design, Rettangolo, linea&#10;&#10;Descrizione generata automaticamente">
            <a:extLst>
              <a:ext uri="{FF2B5EF4-FFF2-40B4-BE49-F238E27FC236}">
                <a16:creationId xmlns:a16="http://schemas.microsoft.com/office/drawing/2014/main" id="{28E2531A-297C-6E55-26EE-E3A905A01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15369" r="-215" b="12393"/>
          <a:stretch/>
        </p:blipFill>
        <p:spPr>
          <a:xfrm>
            <a:off x="5603621" y="3644580"/>
            <a:ext cx="6588379" cy="3156330"/>
          </a:xfrm>
          <a:prstGeom prst="rect">
            <a:avLst/>
          </a:prstGeom>
        </p:spPr>
      </p:pic>
      <p:sp>
        <p:nvSpPr>
          <p:cNvPr id="35" name="Rettangolo 34">
            <a:extLst>
              <a:ext uri="{FF2B5EF4-FFF2-40B4-BE49-F238E27FC236}">
                <a16:creationId xmlns:a16="http://schemas.microsoft.com/office/drawing/2014/main" id="{6CEB7E13-79D7-4440-D4CC-ADD0F2BF40A4}"/>
              </a:ext>
            </a:extLst>
          </p:cNvPr>
          <p:cNvSpPr/>
          <p:nvPr/>
        </p:nvSpPr>
        <p:spPr>
          <a:xfrm>
            <a:off x="8437892" y="4346263"/>
            <a:ext cx="156445" cy="1268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D555056E-E42E-9765-ADD0-E51E56A0BE1B}"/>
              </a:ext>
            </a:extLst>
          </p:cNvPr>
          <p:cNvSpPr/>
          <p:nvPr/>
        </p:nvSpPr>
        <p:spPr>
          <a:xfrm>
            <a:off x="8517236" y="4723453"/>
            <a:ext cx="156445" cy="1268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353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5D553-974A-80F1-ACA9-81522AE0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Universita' di Padova DEI (Dip Ingegneria Informazione) Accesso PaperCut">
            <a:extLst>
              <a:ext uri="{FF2B5EF4-FFF2-40B4-BE49-F238E27FC236}">
                <a16:creationId xmlns:a16="http://schemas.microsoft.com/office/drawing/2014/main" id="{F862D564-EA36-0E38-7616-4EA4068B0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369" y="-197545"/>
            <a:ext cx="2052631" cy="153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E44A370-1523-01BF-74EE-8F41D917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Merger between the tracking trajectory and the parking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211B2C5-8AA9-D441-2A71-31D91F39D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25" y="1767650"/>
            <a:ext cx="7017498" cy="4608807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6E14498-3ED1-06DE-197B-4598E5939975}"/>
              </a:ext>
            </a:extLst>
          </p:cNvPr>
          <p:cNvSpPr txBox="1"/>
          <p:nvPr/>
        </p:nvSpPr>
        <p:spPr>
          <a:xfrm>
            <a:off x="94919" y="2586318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Enable to activate individual phases</a:t>
            </a:r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3F0594F-E6D8-2DE3-DAF1-18D88200A18C}"/>
              </a:ext>
            </a:extLst>
          </p:cNvPr>
          <p:cNvCxnSpPr/>
          <p:nvPr/>
        </p:nvCxnSpPr>
        <p:spPr>
          <a:xfrm flipV="1">
            <a:off x="3888828" y="2669628"/>
            <a:ext cx="1534510" cy="101356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C0D8E216-79AA-D2DC-850A-662672686B35}"/>
              </a:ext>
            </a:extLst>
          </p:cNvPr>
          <p:cNvCxnSpPr>
            <a:cxnSpLocks/>
          </p:cNvCxnSpPr>
          <p:nvPr/>
        </p:nvCxnSpPr>
        <p:spPr>
          <a:xfrm>
            <a:off x="3888828" y="2857307"/>
            <a:ext cx="5029200" cy="1827292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8">
            <a:extLst>
              <a:ext uri="{FF2B5EF4-FFF2-40B4-BE49-F238E27FC236}">
                <a16:creationId xmlns:a16="http://schemas.microsoft.com/office/drawing/2014/main" id="{F17A9CEE-18B4-7BCB-1497-00A4595CA324}"/>
              </a:ext>
            </a:extLst>
          </p:cNvPr>
          <p:cNvSpPr txBox="1"/>
          <p:nvPr/>
        </p:nvSpPr>
        <p:spPr>
          <a:xfrm>
            <a:off x="94919" y="3689027"/>
            <a:ext cx="546511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it-IT" dirty="0" err="1"/>
              <a:t>Automatic</a:t>
            </a:r>
            <a:r>
              <a:rPr lang="it-IT" dirty="0"/>
              <a:t> switching</a:t>
            </a:r>
          </a:p>
        </p:txBody>
      </p:sp>
    </p:spTree>
    <p:extLst>
      <p:ext uri="{BB962C8B-B14F-4D97-AF65-F5344CB8AC3E}">
        <p14:creationId xmlns:p14="http://schemas.microsoft.com/office/powerpoint/2010/main" val="23921619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1782</TotalTime>
  <Words>1090</Words>
  <Application>Microsoft Office PowerPoint</Application>
  <PresentationFormat>Widescreen</PresentationFormat>
  <Paragraphs>220</Paragraphs>
  <Slides>61</Slides>
  <Notes>38</Notes>
  <HiddenSlides>0</HiddenSlides>
  <MMClips>7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61</vt:i4>
      </vt:variant>
    </vt:vector>
  </HeadingPairs>
  <TitlesOfParts>
    <vt:vector size="65" baseType="lpstr">
      <vt:lpstr>Arial</vt:lpstr>
      <vt:lpstr>Calibri</vt:lpstr>
      <vt:lpstr>Wingdings</vt:lpstr>
      <vt:lpstr>Tema di Office</vt:lpstr>
      <vt:lpstr>Presentazione standard di PowerPoint</vt:lpstr>
      <vt:lpstr>Outline</vt:lpstr>
      <vt:lpstr>Introduction: the "urban mobility challenge"</vt:lpstr>
      <vt:lpstr>Framework: unicycle</vt:lpstr>
      <vt:lpstr>Framework: trajectory</vt:lpstr>
      <vt:lpstr>Obstacle avoidance</vt:lpstr>
      <vt:lpstr>Obstacle avoidance</vt:lpstr>
      <vt:lpstr>Parking problem</vt:lpstr>
      <vt:lpstr>Merger between the tracking trajectory and the parking</vt:lpstr>
      <vt:lpstr>TRAJECTORY TRACKING - STATE ERROR FEEDBACK</vt:lpstr>
      <vt:lpstr>Design</vt:lpstr>
      <vt:lpstr>Presentazione standard di PowerPoint</vt:lpstr>
      <vt:lpstr>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Nonlinear Control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TRAJECTORY TRACKING - OUTPUT ERROR FEEDBACK</vt:lpstr>
      <vt:lpstr>Feedback linearization based on a reference point on the sagittal axis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Feedback linearization based on second order derivatives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REGULATION</vt:lpstr>
      <vt:lpstr>Cartesian regulation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Pose regulation</vt:lpstr>
      <vt:lpstr>Presentazione standard di PowerPoint</vt:lpstr>
      <vt:lpstr>Presentazione standard di PowerPoint</vt:lpstr>
      <vt:lpstr>Presentazione standard di PowerPoint</vt:lpstr>
      <vt:lpstr>Pose regulation with change of input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Final considerations - tracking</vt:lpstr>
      <vt:lpstr>Final considerations - regulation</vt:lpstr>
      <vt:lpstr>Output error feedback (B-point) and posture regulation(without singularity)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Fattorel</dc:creator>
  <cp:lastModifiedBy>Thomas Zamprogno</cp:lastModifiedBy>
  <cp:revision>626</cp:revision>
  <dcterms:created xsi:type="dcterms:W3CDTF">2023-05-17T11:15:50Z</dcterms:created>
  <dcterms:modified xsi:type="dcterms:W3CDTF">2025-01-12T10:52:59Z</dcterms:modified>
</cp:coreProperties>
</file>